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420" r:id="rId2"/>
    <p:sldId id="441" r:id="rId3"/>
    <p:sldId id="447" r:id="rId4"/>
    <p:sldId id="445" r:id="rId5"/>
    <p:sldId id="454" r:id="rId6"/>
    <p:sldId id="443" r:id="rId7"/>
    <p:sldId id="459" r:id="rId8"/>
    <p:sldId id="458" r:id="rId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8E6E8"/>
    <a:srgbClr val="DCEFF0"/>
    <a:srgbClr val="BEE1E4"/>
    <a:srgbClr val="800000"/>
    <a:srgbClr val="4D4D4D"/>
    <a:srgbClr val="EC363B"/>
    <a:srgbClr val="E7E7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87059" autoAdjust="0"/>
  </p:normalViewPr>
  <p:slideViewPr>
    <p:cSldViewPr>
      <p:cViewPr>
        <p:scale>
          <a:sx n="100" d="100"/>
          <a:sy n="100" d="100"/>
        </p:scale>
        <p:origin x="-19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67" d="100"/>
          <a:sy n="67" d="100"/>
        </p:scale>
        <p:origin x="-2262" y="-96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5E3479D8-DD4B-42B5-814D-F9E8993066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ECCE94DC-A8AF-4909-9B5C-89ED793226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C81F6C22-C417-4CD5-949B-D05CA4A15C9C}" type="slidenum">
              <a:rPr lang="de-DE" sz="1300"/>
              <a:pPr algn="r" defTabSz="990600"/>
              <a:t>1</a:t>
            </a:fld>
            <a:endParaRPr lang="de-DE" sz="1300" dirty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360" tIns="49679" rIns="99360" bIns="49679" anchor="b"/>
          <a:lstStyle/>
          <a:p>
            <a:pPr algn="r" defTabSz="990600"/>
            <a:fld id="{B181FEF1-730D-49B1-AD2A-ACBD2FCEC66D}" type="slidenum">
              <a:rPr lang="de-DE" sz="1300"/>
              <a:pPr algn="r" defTabSz="990600"/>
              <a:t>2</a:t>
            </a:fld>
            <a:endParaRPr lang="de-DE" sz="1300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0925"/>
            <a:ext cx="5676900" cy="4605338"/>
          </a:xfrm>
          <a:noFill/>
          <a:ln/>
        </p:spPr>
        <p:txBody>
          <a:bodyPr lIns="99360" tIns="49679" rIns="99360" bIns="49679"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360" tIns="49679" rIns="99360" bIns="49679" anchor="b"/>
          <a:lstStyle/>
          <a:p>
            <a:pPr algn="r" defTabSz="990600"/>
            <a:fld id="{FF27CEB6-530E-458E-8CE0-F12E5B1283E8}" type="slidenum">
              <a:rPr lang="de-DE" sz="1300"/>
              <a:pPr algn="r" defTabSz="990600"/>
              <a:t>3</a:t>
            </a:fld>
            <a:endParaRPr lang="de-DE" sz="13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0925"/>
            <a:ext cx="5676900" cy="4605338"/>
          </a:xfrm>
          <a:noFill/>
          <a:ln/>
        </p:spPr>
        <p:txBody>
          <a:bodyPr lIns="99360" tIns="49679" rIns="99360" bIns="49679"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360" tIns="49679" rIns="99360" bIns="49679" anchor="b"/>
          <a:lstStyle/>
          <a:p>
            <a:pPr algn="r" defTabSz="990600"/>
            <a:fld id="{A16823CD-B5AB-4112-AA59-7085F36394A1}" type="slidenum">
              <a:rPr lang="de-DE" sz="1300"/>
              <a:pPr algn="r" defTabSz="990600"/>
              <a:t>4</a:t>
            </a:fld>
            <a:endParaRPr lang="de-DE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0925"/>
            <a:ext cx="5676900" cy="4605338"/>
          </a:xfrm>
          <a:noFill/>
          <a:ln/>
        </p:spPr>
        <p:txBody>
          <a:bodyPr lIns="99360" tIns="49679" rIns="99360" bIns="49679"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B55761-AEDF-48E2-A04E-0626AF0024BD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360" tIns="49679" rIns="99360" bIns="49679" anchor="b"/>
          <a:lstStyle/>
          <a:p>
            <a:pPr algn="r" defTabSz="990600"/>
            <a:fld id="{914B4B85-8AF3-48D0-B91D-CC18202DE36E}" type="slidenum">
              <a:rPr lang="de-DE" sz="1300"/>
              <a:pPr algn="r" defTabSz="990600"/>
              <a:t>6</a:t>
            </a:fld>
            <a:endParaRPr lang="de-DE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0925"/>
            <a:ext cx="5676900" cy="4605338"/>
          </a:xfrm>
          <a:noFill/>
          <a:ln/>
        </p:spPr>
        <p:txBody>
          <a:bodyPr lIns="99360" tIns="49679" rIns="99360" bIns="49679"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360" tIns="49679" rIns="99360" bIns="49679" anchor="b"/>
          <a:lstStyle/>
          <a:p>
            <a:pPr algn="r" defTabSz="990600"/>
            <a:fld id="{E977838C-F374-435B-9757-8A0D2F92BDA6}" type="slidenum">
              <a:rPr lang="de-DE" sz="1300"/>
              <a:pPr algn="r" defTabSz="990600"/>
              <a:t>7</a:t>
            </a:fld>
            <a:endParaRPr lang="de-DE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0925"/>
            <a:ext cx="5676900" cy="4605338"/>
          </a:xfrm>
          <a:noFill/>
          <a:ln/>
        </p:spPr>
        <p:txBody>
          <a:bodyPr lIns="99360" tIns="49679" rIns="99360" bIns="49679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17" tIns="49507" rIns="99017" bIns="49507" anchor="b"/>
          <a:lstStyle/>
          <a:p>
            <a:pPr algn="r" defTabSz="989013"/>
            <a:fld id="{4C95949E-1D10-4EE2-A392-E1072CD7EFA3}" type="slidenum">
              <a:rPr lang="de-DE" sz="1300"/>
              <a:pPr algn="r" defTabSz="989013"/>
              <a:t>8</a:t>
            </a:fld>
            <a:endParaRPr lang="de-DE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61D41-930C-4C3C-91CE-5CA7D22C864A}" type="datetime1">
              <a:rPr lang="de-DE"/>
              <a:pPr>
                <a:defRPr/>
              </a:pPr>
              <a:t>02.05.2011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4DACE-B8D9-4BEF-94E2-8236BA16D150}" type="datetime1">
              <a:rPr lang="de-DE"/>
              <a:pPr>
                <a:defRPr/>
              </a:pPr>
              <a:t>02.05.2011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65938" y="273050"/>
            <a:ext cx="1820862" cy="57499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03350" y="273050"/>
            <a:ext cx="5310188" cy="57499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D9EB7-FD50-4AFF-98D6-935E1E4085D0}" type="datetime1">
              <a:rPr lang="de-DE"/>
              <a:pPr>
                <a:defRPr/>
              </a:pPr>
              <a:t>02.05.2011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2850" y="273050"/>
            <a:ext cx="6200775" cy="114458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403350" y="2060575"/>
            <a:ext cx="3565525" cy="39624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21275" y="2060575"/>
            <a:ext cx="3565525" cy="39624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6D0C4-3567-4960-94ED-309A395ECE26}" type="datetime1">
              <a:rPr lang="de-DE"/>
              <a:pPr>
                <a:defRPr/>
              </a:pPr>
              <a:t>02.05.2011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A448E-619E-493E-AA03-81F234591334}" type="datetime1">
              <a:rPr lang="de-DE"/>
              <a:pPr>
                <a:defRPr/>
              </a:pPr>
              <a:t>02.05.2011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37652-1F93-40F8-A560-CC62213A3771}" type="datetime1">
              <a:rPr lang="de-DE"/>
              <a:pPr>
                <a:defRPr/>
              </a:pPr>
              <a:t>02.05.2011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03350" y="2060575"/>
            <a:ext cx="3565525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21275" y="2060575"/>
            <a:ext cx="3565525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4191F-6A31-4509-B00B-D2B6A9585D70}" type="datetime1">
              <a:rPr lang="de-DE"/>
              <a:pPr>
                <a:defRPr/>
              </a:pPr>
              <a:t>02.05.2011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B5988-B95E-42B7-B2BD-7AFE3FCA5613}" type="datetime1">
              <a:rPr lang="de-DE"/>
              <a:pPr>
                <a:defRPr/>
              </a:pPr>
              <a:t>02.05.2011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8AB13-3BCA-4D3D-9C1C-B280694290E0}" type="datetime1">
              <a:rPr lang="de-DE"/>
              <a:pPr>
                <a:defRPr/>
              </a:pPr>
              <a:t>02.05.2011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0913C-63AA-4408-920D-EDC50264082B}" type="datetime1">
              <a:rPr lang="de-DE"/>
              <a:pPr>
                <a:defRPr/>
              </a:pPr>
              <a:t>02.05.2011</a:t>
            </a:fld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CB35D-9B85-4801-B95C-576F3F52EBD1}" type="datetime1">
              <a:rPr lang="de-DE"/>
              <a:pPr>
                <a:defRPr/>
              </a:pPr>
              <a:t>02.05.2011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8F518-FC8C-4D0F-9987-820BF7DD3164}" type="datetime1">
              <a:rPr lang="de-DE"/>
              <a:pPr>
                <a:defRPr/>
              </a:pPr>
              <a:t>02.05.2011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82850" y="273050"/>
            <a:ext cx="620077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2060575"/>
            <a:ext cx="72834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0245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B9ADDA1-BC15-4636-817D-BFC7ACBB89A0}" type="datetime1">
              <a:rPr lang="de-DE"/>
              <a:pPr>
                <a:defRPr/>
              </a:pPr>
              <a:t>02.05.2011</a:t>
            </a:fld>
            <a:endParaRPr lang="de-DE"/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2613" y="6243638"/>
            <a:ext cx="36099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/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>
    <p:zoom/>
  </p:transition>
  <p:timing>
    <p:tnLst>
      <p:par>
        <p:cTn id="1" dur="indefinite" restart="never" nodeType="tmRoot"/>
      </p:par>
    </p:tnLst>
  </p:timing>
  <p:hf sldNum="0"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20738" indent="-64135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</a:defRPr>
      </a:lvl2pPr>
      <a:lvl3pPr marL="1228725" indent="-2286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36713" indent="-2286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15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5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5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5000"/>
        </a:lnSpc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hyperlink" Target="http://www.flags.net/SPAN.htm" TargetMode="External"/><Relationship Id="rId18" Type="http://schemas.openxmlformats.org/officeDocument/2006/relationships/image" Target="../media/image16.png"/><Relationship Id="rId3" Type="http://schemas.openxmlformats.org/officeDocument/2006/relationships/hyperlink" Target="http://www.flags.net/SVKA.htm" TargetMode="External"/><Relationship Id="rId7" Type="http://schemas.openxmlformats.org/officeDocument/2006/relationships/hyperlink" Target="http://www.flags.net/GERM.htm" TargetMode="External"/><Relationship Id="rId12" Type="http://schemas.openxmlformats.org/officeDocument/2006/relationships/image" Target="../media/image12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6" Type="http://schemas.openxmlformats.org/officeDocument/2006/relationships/hyperlink" Target="http://www.welt-blick.de/flagge/luxemburg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hyperlink" Target="http://www.flags.net/TURK.htm" TargetMode="External"/><Relationship Id="rId5" Type="http://schemas.openxmlformats.org/officeDocument/2006/relationships/hyperlink" Target="http://www.nationalflaggen.de/flaggengrafiken-tschechische-republik.html#rechteckig" TargetMode="External"/><Relationship Id="rId15" Type="http://schemas.openxmlformats.org/officeDocument/2006/relationships/image" Target="../media/image14.pn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hyperlink" Target="http://www.flags.net/NETH.htm" TargetMode="External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2565400"/>
            <a:ext cx="6840537" cy="1368425"/>
          </a:xfrm>
        </p:spPr>
        <p:txBody>
          <a:bodyPr/>
          <a:lstStyle/>
          <a:p>
            <a:pPr eaLnBrk="1" hangingPunct="1"/>
            <a:r>
              <a:rPr lang="de-DE" altLang="ja-JP" b="1" dirty="0" smtClean="0">
                <a:ea typeface="ＭＳ Ｐゴシック" pitchFamily="34" charset="-128"/>
              </a:rPr>
              <a:t>		 </a:t>
            </a:r>
            <a:br>
              <a:rPr lang="de-DE" altLang="ja-JP" b="1" dirty="0" smtClean="0">
                <a:ea typeface="ＭＳ Ｐゴシック" pitchFamily="34" charset="-128"/>
              </a:rPr>
            </a:br>
            <a:r>
              <a:rPr lang="de-DE" altLang="ja-JP" b="1" dirty="0" smtClean="0">
                <a:ea typeface="ＭＳ Ｐゴシック" pitchFamily="34" charset="-128"/>
              </a:rPr>
              <a:t>IPv6 in Germany- update RIPE 62</a:t>
            </a:r>
            <a:endParaRPr lang="de-DE" b="1" dirty="0" smtClean="0"/>
          </a:p>
        </p:txBody>
      </p:sp>
      <p:sp>
        <p:nvSpPr>
          <p:cNvPr id="2051" name="Rechteck 2"/>
          <p:cNvSpPr>
            <a:spLocks noChangeArrowheads="1"/>
          </p:cNvSpPr>
          <p:nvPr/>
        </p:nvSpPr>
        <p:spPr bwMode="auto">
          <a:xfrm>
            <a:off x="1187450" y="4365625"/>
            <a:ext cx="4572000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cs typeface="Arial" charset="0"/>
              </a:rPr>
              <a:t>Constanze Bürger</a:t>
            </a:r>
          </a:p>
          <a:p>
            <a:pPr>
              <a:lnSpc>
                <a:spcPct val="110000"/>
              </a:lnSpc>
            </a:pPr>
            <a:r>
              <a:rPr lang="en-US" b="1" dirty="0">
                <a:cs typeface="Arial" charset="0"/>
              </a:rPr>
              <a:t>Bundesministerium des Innern</a:t>
            </a:r>
            <a:r>
              <a:rPr lang="de-DE" dirty="0"/>
              <a:t> </a:t>
            </a:r>
          </a:p>
          <a:p>
            <a:pPr>
              <a:lnSpc>
                <a:spcPct val="110000"/>
              </a:lnSpc>
            </a:pPr>
            <a:endParaRPr lang="de-DE" dirty="0"/>
          </a:p>
          <a:p>
            <a:pPr>
              <a:lnSpc>
                <a:spcPct val="110000"/>
              </a:lnSpc>
            </a:pPr>
            <a:endParaRPr lang="en-US" sz="1600" dirty="0">
              <a:cs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8820150" y="549275"/>
            <a:ext cx="288925" cy="1366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de-DE" dirty="0"/>
          </a:p>
        </p:txBody>
      </p:sp>
      <p:sp>
        <p:nvSpPr>
          <p:cNvPr id="3075" name="Rechteck 3"/>
          <p:cNvSpPr>
            <a:spLocks noChangeArrowheads="1"/>
          </p:cNvSpPr>
          <p:nvPr/>
        </p:nvSpPr>
        <p:spPr bwMode="auto">
          <a:xfrm>
            <a:off x="1258888" y="1989138"/>
            <a:ext cx="7561262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 eaLnBrk="0" hangingPunct="0">
              <a:lnSpc>
                <a:spcPct val="93000"/>
              </a:lnSpc>
            </a:pPr>
            <a:r>
              <a:rPr lang="de-DE" altLang="ja-JP" b="1" dirty="0">
                <a:ea typeface="ＭＳ Ｐゴシック" pitchFamily="34" charset="-128"/>
              </a:rPr>
              <a:t>IPv6 Working Group</a:t>
            </a:r>
          </a:p>
          <a:p>
            <a:pPr marL="176213" indent="-176213" eaLnBrk="0" hangingPunct="0">
              <a:lnSpc>
                <a:spcPct val="93000"/>
              </a:lnSpc>
              <a:buFontTx/>
              <a:buChar char="•"/>
            </a:pPr>
            <a:r>
              <a:rPr lang="en-US" dirty="0"/>
              <a:t>Colleagues from federation, states and municipalities</a:t>
            </a:r>
          </a:p>
          <a:p>
            <a:pPr marL="176213" indent="-176213" eaLnBrk="0" hangingPunct="0">
              <a:lnSpc>
                <a:spcPct val="93000"/>
              </a:lnSpc>
              <a:buFontTx/>
              <a:buChar char="•"/>
            </a:pPr>
            <a:r>
              <a:rPr lang="en-US" dirty="0"/>
              <a:t>Bundles know-how from all user levels</a:t>
            </a:r>
          </a:p>
          <a:p>
            <a:pPr marL="176213" indent="-176213" eaLnBrk="0" hangingPunct="0">
              <a:lnSpc>
                <a:spcPct val="93000"/>
              </a:lnSpc>
              <a:buFontTx/>
              <a:buChar char="•"/>
            </a:pPr>
            <a:r>
              <a:rPr lang="en-US" dirty="0"/>
              <a:t>Worked out proposals for the organization, address management and</a:t>
            </a:r>
            <a:br>
              <a:rPr lang="en-US" dirty="0"/>
            </a:br>
            <a:r>
              <a:rPr lang="en-US" dirty="0"/>
              <a:t>recommendations for technical </a:t>
            </a:r>
            <a:br>
              <a:rPr lang="en-US" dirty="0"/>
            </a:br>
            <a:r>
              <a:rPr lang="en-US" dirty="0"/>
              <a:t>implementation</a:t>
            </a:r>
            <a:endParaRPr lang="de-DE" dirty="0"/>
          </a:p>
          <a:p>
            <a:pPr marL="176213" indent="-176213" eaLnBrk="0" hangingPunct="0">
              <a:lnSpc>
                <a:spcPct val="93000"/>
              </a:lnSpc>
            </a:pP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68413" y="781050"/>
            <a:ext cx="72644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r" defTabSz="449263">
              <a:lnSpc>
                <a:spcPct val="9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de-DE" sz="3200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77" name="Rectangle 2"/>
          <p:cNvSpPr txBox="1">
            <a:spLocks noChangeArrowheads="1"/>
          </p:cNvSpPr>
          <p:nvPr/>
        </p:nvSpPr>
        <p:spPr bwMode="auto">
          <a:xfrm>
            <a:off x="1116013" y="268288"/>
            <a:ext cx="6840537" cy="1144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r"/>
            <a:r>
              <a:rPr lang="en-US" altLang="ja-JP" sz="3200" dirty="0">
                <a:ea typeface="ＭＳ Ｐゴシック" pitchFamily="34" charset="-128"/>
              </a:rPr>
              <a:t>What did we do … </a:t>
            </a:r>
          </a:p>
        </p:txBody>
      </p:sp>
      <p:pic>
        <p:nvPicPr>
          <p:cNvPr id="3078" name="Grafik 7"/>
          <p:cNvPicPr>
            <a:picLocks noChangeAspect="1" noChangeArrowheads="1"/>
          </p:cNvPicPr>
          <p:nvPr/>
        </p:nvPicPr>
        <p:blipFill>
          <a:blip r:embed="rId3" cstate="print"/>
          <a:srcRect l="17525" b="59943"/>
          <a:stretch>
            <a:fillRect/>
          </a:stretch>
        </p:blipFill>
        <p:spPr bwMode="auto">
          <a:xfrm>
            <a:off x="1042988" y="4581525"/>
            <a:ext cx="35972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3357563"/>
            <a:ext cx="2447925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hteck 8"/>
          <p:cNvSpPr>
            <a:spLocks noChangeArrowheads="1"/>
          </p:cNvSpPr>
          <p:nvPr/>
        </p:nvSpPr>
        <p:spPr bwMode="auto">
          <a:xfrm>
            <a:off x="5508625" y="4868863"/>
            <a:ext cx="2447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900" dirty="0"/>
              <a:t>http://www.rarewallpapers.com/lego-workers.html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268288"/>
            <a:ext cx="6840537" cy="1144587"/>
          </a:xfrm>
        </p:spPr>
        <p:txBody>
          <a:bodyPr lIns="91440" tIns="45720" rIns="91440" bIns="45720" anchor="b"/>
          <a:lstStyle/>
          <a:p>
            <a:pPr eaLnBrk="1" hangingPunct="1"/>
            <a:r>
              <a:rPr lang="en-US" altLang="ja-JP" dirty="0" smtClean="0">
                <a:ea typeface="ＭＳ Ｐゴシック" pitchFamily="34" charset="-128"/>
              </a:rPr>
              <a:t>Decisions</a:t>
            </a:r>
            <a:r>
              <a:rPr lang="de-DE" altLang="ja-JP" dirty="0" smtClean="0">
                <a:ea typeface="ＭＳ Ｐゴシック" pitchFamily="34" charset="-128"/>
              </a:rPr>
              <a:t> - </a:t>
            </a:r>
            <a:r>
              <a:rPr lang="de-DE" dirty="0" smtClean="0">
                <a:solidFill>
                  <a:srgbClr val="000000"/>
                </a:solidFill>
              </a:rPr>
              <a:t>Organisation</a:t>
            </a:r>
            <a:endParaRPr lang="de-DE" altLang="ja-JP" dirty="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8820150" y="549275"/>
            <a:ext cx="288925" cy="1366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de-DE" dirty="0"/>
          </a:p>
        </p:txBody>
      </p:sp>
      <p:sp>
        <p:nvSpPr>
          <p:cNvPr id="4100" name="Rechteck 3"/>
          <p:cNvSpPr>
            <a:spLocks noChangeArrowheads="1"/>
          </p:cNvSpPr>
          <p:nvPr/>
        </p:nvSpPr>
        <p:spPr bwMode="auto">
          <a:xfrm>
            <a:off x="5076825" y="2565400"/>
            <a:ext cx="3743325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3000"/>
              </a:lnSpc>
              <a:spcBef>
                <a:spcPts val="450"/>
              </a:spcBef>
            </a:pPr>
            <a:endParaRPr lang="de-DE" dirty="0">
              <a:solidFill>
                <a:srgbClr val="000000"/>
              </a:solidFill>
            </a:endParaRPr>
          </a:p>
          <a:p>
            <a:pPr eaLnBrk="0" hangingPunct="0">
              <a:lnSpc>
                <a:spcPct val="93000"/>
              </a:lnSpc>
              <a:spcBef>
                <a:spcPts val="450"/>
              </a:spcBef>
            </a:pPr>
            <a:r>
              <a:rPr lang="de-DE" dirty="0" err="1">
                <a:solidFill>
                  <a:srgbClr val="000000"/>
                </a:solidFill>
              </a:rPr>
              <a:t>Responsibilities</a:t>
            </a:r>
            <a:r>
              <a:rPr lang="de-DE" sz="1600" dirty="0">
                <a:solidFill>
                  <a:srgbClr val="000000"/>
                </a:solidFill>
              </a:rPr>
              <a:t> :</a:t>
            </a:r>
          </a:p>
          <a:p>
            <a:pPr eaLnBrk="0" hangingPunct="0">
              <a:lnSpc>
                <a:spcPct val="93000"/>
              </a:lnSpc>
              <a:spcBef>
                <a:spcPts val="450"/>
              </a:spcBef>
            </a:pPr>
            <a:r>
              <a:rPr lang="de-DE" sz="1600" dirty="0">
                <a:solidFill>
                  <a:srgbClr val="000000"/>
                </a:solidFill>
              </a:rPr>
              <a:t>Federal </a:t>
            </a:r>
            <a:r>
              <a:rPr lang="de-DE" sz="1600" dirty="0" err="1" smtClean="0">
                <a:solidFill>
                  <a:srgbClr val="000000"/>
                </a:solidFill>
              </a:rPr>
              <a:t>Mininstry</a:t>
            </a:r>
            <a:r>
              <a:rPr lang="de-DE" sz="1600" dirty="0" smtClean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of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the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</a:rPr>
              <a:t>Interior</a:t>
            </a:r>
            <a:r>
              <a:rPr lang="de-DE" sz="1600" dirty="0" smtClean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and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/>
              <a:t>Federal Office </a:t>
            </a:r>
            <a:r>
              <a:rPr lang="de-DE" sz="1600" dirty="0" err="1"/>
              <a:t>of</a:t>
            </a:r>
            <a:r>
              <a:rPr lang="de-DE" sz="1600" dirty="0"/>
              <a:t> Administration </a:t>
            </a:r>
            <a:r>
              <a:rPr lang="de-DE" sz="1600" dirty="0" err="1"/>
              <a:t>take</a:t>
            </a:r>
            <a:r>
              <a:rPr lang="de-DE" sz="1600" dirty="0"/>
              <a:t> </a:t>
            </a:r>
            <a:r>
              <a:rPr lang="de-DE" sz="1600" dirty="0" err="1"/>
              <a:t>over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role</a:t>
            </a:r>
            <a:r>
              <a:rPr lang="de-DE" sz="1600" dirty="0"/>
              <a:t> </a:t>
            </a:r>
            <a:r>
              <a:rPr lang="de-DE" sz="1600" dirty="0">
                <a:solidFill>
                  <a:srgbClr val="000000"/>
                </a:solidFill>
              </a:rPr>
              <a:t> „</a:t>
            </a:r>
            <a:r>
              <a:rPr lang="de-DE" sz="1600" dirty="0" err="1">
                <a:solidFill>
                  <a:srgbClr val="000000"/>
                </a:solidFill>
              </a:rPr>
              <a:t>de.government</a:t>
            </a:r>
            <a:r>
              <a:rPr lang="de-DE" sz="1600" dirty="0">
                <a:solidFill>
                  <a:srgbClr val="000000"/>
                </a:solidFill>
              </a:rPr>
              <a:t>“</a:t>
            </a:r>
          </a:p>
          <a:p>
            <a:pPr eaLnBrk="0" hangingPunct="0">
              <a:lnSpc>
                <a:spcPct val="93000"/>
              </a:lnSpc>
              <a:spcBef>
                <a:spcPts val="450"/>
              </a:spcBef>
            </a:pPr>
            <a:r>
              <a:rPr lang="de-DE" sz="1600" dirty="0">
                <a:solidFill>
                  <a:srgbClr val="000000"/>
                </a:solidFill>
              </a:rPr>
              <a:t>/32 </a:t>
            </a:r>
            <a:r>
              <a:rPr lang="de-DE" sz="1600" dirty="0" err="1">
                <a:solidFill>
                  <a:srgbClr val="000000"/>
                </a:solidFill>
              </a:rPr>
              <a:t>blocks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are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self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administrated</a:t>
            </a:r>
            <a:r>
              <a:rPr lang="de-DE" sz="1600" dirty="0">
                <a:solidFill>
                  <a:srgbClr val="000000"/>
                </a:solidFill>
              </a:rPr>
              <a:t> in Sub </a:t>
            </a:r>
            <a:r>
              <a:rPr lang="de-DE" sz="1600" dirty="0" err="1">
                <a:solidFill>
                  <a:srgbClr val="000000"/>
                </a:solidFill>
              </a:rPr>
              <a:t>Local</a:t>
            </a:r>
            <a:r>
              <a:rPr lang="de-DE" sz="1600" dirty="0">
                <a:solidFill>
                  <a:srgbClr val="000000"/>
                </a:solidFill>
              </a:rPr>
              <a:t> Internet </a:t>
            </a:r>
            <a:r>
              <a:rPr lang="de-DE" sz="1600" dirty="0" err="1">
                <a:solidFill>
                  <a:srgbClr val="000000"/>
                </a:solidFill>
              </a:rPr>
              <a:t>Registries</a:t>
            </a:r>
            <a:r>
              <a:rPr lang="de-DE" sz="1600" dirty="0">
                <a:solidFill>
                  <a:srgbClr val="000000"/>
                </a:solidFill>
              </a:rPr>
              <a:t> (Sub LIR) </a:t>
            </a:r>
          </a:p>
          <a:p>
            <a:pPr eaLnBrk="0" hangingPunct="0">
              <a:lnSpc>
                <a:spcPct val="93000"/>
              </a:lnSpc>
              <a:spcBef>
                <a:spcPts val="450"/>
              </a:spcBef>
            </a:pPr>
            <a:r>
              <a:rPr lang="de-DE" sz="1600" dirty="0">
                <a:solidFill>
                  <a:srgbClr val="000000"/>
                </a:solidFill>
              </a:rPr>
              <a:t>Sub LIRs </a:t>
            </a:r>
            <a:r>
              <a:rPr lang="de-DE" sz="1600" dirty="0" err="1">
                <a:solidFill>
                  <a:srgbClr val="000000"/>
                </a:solidFill>
              </a:rPr>
              <a:t>are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for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instance</a:t>
            </a:r>
            <a:r>
              <a:rPr lang="de-DE" sz="1600" dirty="0">
                <a:solidFill>
                  <a:srgbClr val="000000"/>
                </a:solidFill>
              </a:rPr>
              <a:t>  </a:t>
            </a:r>
            <a:r>
              <a:rPr lang="de-DE" sz="1600" dirty="0" err="1">
                <a:solidFill>
                  <a:srgbClr val="000000"/>
                </a:solidFill>
              </a:rPr>
              <a:t>data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centers</a:t>
            </a:r>
            <a:r>
              <a:rPr lang="de-DE" sz="1600" dirty="0">
                <a:solidFill>
                  <a:srgbClr val="000000"/>
                </a:solidFill>
              </a:rPr>
              <a:t>, </a:t>
            </a:r>
            <a:r>
              <a:rPr lang="de-DE" sz="1600" dirty="0" err="1">
                <a:solidFill>
                  <a:srgbClr val="000000"/>
                </a:solidFill>
              </a:rPr>
              <a:t>states</a:t>
            </a:r>
            <a:r>
              <a:rPr lang="de-DE" sz="1600" dirty="0">
                <a:solidFill>
                  <a:srgbClr val="000000"/>
                </a:solidFill>
              </a:rPr>
              <a:t>, </a:t>
            </a:r>
            <a:r>
              <a:rPr lang="de-DE" sz="1600" dirty="0" err="1">
                <a:solidFill>
                  <a:srgbClr val="000000"/>
                </a:solidFill>
              </a:rPr>
              <a:t>public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network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dirty="0" err="1">
                <a:solidFill>
                  <a:srgbClr val="000000"/>
                </a:solidFill>
              </a:rPr>
              <a:t>providers</a:t>
            </a:r>
            <a:r>
              <a:rPr lang="de-DE" sz="1600" dirty="0">
                <a:solidFill>
                  <a:srgbClr val="000000"/>
                </a:solidFill>
              </a:rPr>
              <a:t>,…</a:t>
            </a:r>
          </a:p>
          <a:p>
            <a:pPr eaLnBrk="0" hangingPunct="0">
              <a:lnSpc>
                <a:spcPct val="93000"/>
              </a:lnSpc>
              <a:spcBef>
                <a:spcPts val="450"/>
              </a:spcBef>
            </a:pPr>
            <a:endParaRPr lang="de-DE" dirty="0">
              <a:solidFill>
                <a:srgbClr val="FF9900"/>
              </a:solidFill>
            </a:endParaRPr>
          </a:p>
          <a:p>
            <a:pPr marL="1236663" lvl="2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endParaRPr lang="de-DE" dirty="0">
              <a:solidFill>
                <a:srgbClr val="FF9900"/>
              </a:solidFill>
            </a:endParaRP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258888" y="1989138"/>
            <a:ext cx="743267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de-DE" sz="2000" dirty="0"/>
              <a:t>Council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en-US" sz="2000" dirty="0"/>
              <a:t>federation, countries and municipalities </a:t>
            </a:r>
            <a:r>
              <a:rPr lang="de-DE" sz="2000" b="1" dirty="0"/>
              <a:t>3. März 2011</a:t>
            </a:r>
          </a:p>
        </p:txBody>
      </p:sp>
      <p:pic>
        <p:nvPicPr>
          <p:cNvPr id="4102" name="Picture 2" descr="Government Site Builder Standardlösu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1341438"/>
            <a:ext cx="11826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Grafik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2708275"/>
            <a:ext cx="37496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268288"/>
            <a:ext cx="6840537" cy="1144587"/>
          </a:xfrm>
        </p:spPr>
        <p:txBody>
          <a:bodyPr lIns="91440" tIns="45720" rIns="91440" bIns="45720" anchor="b"/>
          <a:lstStyle/>
          <a:p>
            <a:pPr eaLnBrk="1" hangingPunct="1"/>
            <a:r>
              <a:rPr lang="en-US" altLang="ja-JP" smtClean="0">
                <a:ea typeface="ＭＳ Ｐゴシック" pitchFamily="34" charset="-128"/>
              </a:rPr>
              <a:t>Decisions - A</a:t>
            </a:r>
            <a:r>
              <a:rPr lang="en-US" smtClean="0">
                <a:solidFill>
                  <a:srgbClr val="000000"/>
                </a:solidFill>
              </a:rPr>
              <a:t>ddress Concept</a:t>
            </a:r>
            <a:endParaRPr lang="en-US" altLang="ja-JP" smtClean="0">
              <a:ea typeface="ＭＳ Ｐゴシック" pitchFamily="34" charset="-128"/>
            </a:endParaRPr>
          </a:p>
        </p:txBody>
      </p:sp>
      <p:sp>
        <p:nvSpPr>
          <p:cNvPr id="5123" name="Rechteck 3"/>
          <p:cNvSpPr>
            <a:spLocks noChangeArrowheads="1"/>
          </p:cNvSpPr>
          <p:nvPr/>
        </p:nvSpPr>
        <p:spPr bwMode="auto">
          <a:xfrm>
            <a:off x="1260475" y="2413000"/>
            <a:ext cx="3668713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4" name="Rechteck 76"/>
          <p:cNvSpPr>
            <a:spLocks noChangeArrowheads="1"/>
          </p:cNvSpPr>
          <p:nvPr/>
        </p:nvSpPr>
        <p:spPr bwMode="auto">
          <a:xfrm>
            <a:off x="4787900" y="2924175"/>
            <a:ext cx="4214813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endParaRPr lang="de-DE" sz="1600">
              <a:solidFill>
                <a:srgbClr val="000000"/>
              </a:solidFill>
            </a:endParaRP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</a:pPr>
            <a:r>
              <a:rPr lang="en-US" sz="1600">
                <a:solidFill>
                  <a:srgbClr val="000000"/>
                </a:solidFill>
              </a:rPr>
              <a:t>Splits the /26 in 64 /32 bloks</a:t>
            </a: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</a:pPr>
            <a:r>
              <a:rPr lang="en-US" sz="1600">
                <a:solidFill>
                  <a:srgbClr val="000000"/>
                </a:solidFill>
              </a:rPr>
              <a:t>Aim: well structured networks</a:t>
            </a: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</a:pPr>
            <a:endParaRPr lang="en-US" sz="1600">
              <a:solidFill>
                <a:srgbClr val="000000"/>
              </a:solidFill>
            </a:endParaRPr>
          </a:p>
        </p:txBody>
      </p:sp>
      <p:pic>
        <p:nvPicPr>
          <p:cNvPr id="5125" name="Grafik 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2492375"/>
            <a:ext cx="318135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umsplatzhalt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501E6C3-27DE-4B75-980A-85E40E77AF0A}" type="datetime1">
              <a:rPr lang="de-DE" smtClean="0"/>
              <a:pPr/>
              <a:t>02.05.2011</a:t>
            </a:fld>
            <a:endParaRPr lang="de-DE" smtClean="0"/>
          </a:p>
        </p:txBody>
      </p:sp>
      <p:pic>
        <p:nvPicPr>
          <p:cNvPr id="6147" name="Grafik 3"/>
          <p:cNvPicPr>
            <a:picLocks noChangeAspect="1" noChangeArrowheads="1"/>
          </p:cNvPicPr>
          <p:nvPr/>
        </p:nvPicPr>
        <p:blipFill>
          <a:blip r:embed="rId3" cstate="print"/>
          <a:srcRect l="19391" t="16280" r="14825" b="5286"/>
          <a:stretch>
            <a:fillRect/>
          </a:stretch>
        </p:blipFill>
        <p:spPr bwMode="auto">
          <a:xfrm>
            <a:off x="1835150" y="2492375"/>
            <a:ext cx="2665413" cy="21415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16013" y="260350"/>
            <a:ext cx="6840537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de-DE" altLang="ja-JP" sz="3200" kern="0" dirty="0">
                <a:solidFill>
                  <a:schemeClr val="tx2"/>
                </a:solidFill>
                <a:latin typeface="+mj-lt"/>
                <a:ea typeface="ＭＳ Ｐゴシック"/>
                <a:cs typeface="ＭＳ Ｐゴシック"/>
              </a:rPr>
              <a:t> Reference Handbook</a:t>
            </a:r>
          </a:p>
        </p:txBody>
      </p:sp>
      <p:sp>
        <p:nvSpPr>
          <p:cNvPr id="6149" name="Textfeld 5"/>
          <p:cNvSpPr txBox="1">
            <a:spLocks noChangeArrowheads="1"/>
          </p:cNvSpPr>
          <p:nvPr/>
        </p:nvSpPr>
        <p:spPr bwMode="auto">
          <a:xfrm>
            <a:off x="5508625" y="2205038"/>
            <a:ext cx="33115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r>
              <a:rPr lang="de-DE" sz="1600">
                <a:solidFill>
                  <a:srgbClr val="000000"/>
                </a:solidFill>
              </a:rPr>
              <a:t>Address concept - templates</a:t>
            </a: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r>
              <a:rPr lang="de-DE" sz="1600">
                <a:solidFill>
                  <a:srgbClr val="000000"/>
                </a:solidFill>
              </a:rPr>
              <a:t>Roles</a:t>
            </a: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r>
              <a:rPr lang="de-DE" sz="1600">
                <a:solidFill>
                  <a:srgbClr val="000000"/>
                </a:solidFill>
              </a:rPr>
              <a:t>Organisation</a:t>
            </a: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r>
              <a:rPr lang="de-DE" sz="1600">
                <a:solidFill>
                  <a:srgbClr val="000000"/>
                </a:solidFill>
              </a:rPr>
              <a:t>Processes</a:t>
            </a: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r>
              <a:rPr lang="de-DE" sz="1600">
                <a:solidFill>
                  <a:srgbClr val="000000"/>
                </a:solidFill>
              </a:rPr>
              <a:t>Technic recommandations</a:t>
            </a: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r>
              <a:rPr lang="de-DE" sz="1600">
                <a:solidFill>
                  <a:srgbClr val="000000"/>
                </a:solidFill>
              </a:rPr>
              <a:t>Security</a:t>
            </a: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r>
              <a:rPr lang="de-DE" sz="1600">
                <a:solidFill>
                  <a:srgbClr val="000000"/>
                </a:solidFill>
              </a:rPr>
              <a:t>Policies</a:t>
            </a: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r>
              <a:rPr lang="de-DE" sz="1600">
                <a:solidFill>
                  <a:srgbClr val="000000"/>
                </a:solidFill>
              </a:rPr>
              <a:t>Checklists</a:t>
            </a: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r>
              <a:rPr lang="de-DE" sz="1600">
                <a:solidFill>
                  <a:srgbClr val="000000"/>
                </a:solidFill>
              </a:rPr>
              <a:t>etc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476250"/>
            <a:ext cx="6840537" cy="1144588"/>
          </a:xfrm>
        </p:spPr>
        <p:txBody>
          <a:bodyPr lIns="91440" tIns="45720" rIns="91440" bIns="45720" anchor="b"/>
          <a:lstStyle/>
          <a:p>
            <a:pPr eaLnBrk="1" hangingPunct="1"/>
            <a:r>
              <a:rPr lang="en-US" smtClean="0"/>
              <a:t>Application for a </a:t>
            </a:r>
            <a:r>
              <a:rPr lang="en-US" smtClean="0">
                <a:solidFill>
                  <a:srgbClr val="000000"/>
                </a:solidFill>
              </a:rPr>
              <a:t>Pilot from EU COM</a:t>
            </a:r>
            <a:endParaRPr lang="en-US" smtClean="0"/>
          </a:p>
        </p:txBody>
      </p:sp>
      <p:grpSp>
        <p:nvGrpSpPr>
          <p:cNvPr id="7171" name="Gruppieren 4"/>
          <p:cNvGrpSpPr>
            <a:grpSpLocks/>
          </p:cNvGrpSpPr>
          <p:nvPr/>
        </p:nvGrpSpPr>
        <p:grpSpPr bwMode="auto">
          <a:xfrm>
            <a:off x="5580063" y="2636838"/>
            <a:ext cx="3313112" cy="2665412"/>
            <a:chOff x="1763713" y="2349500"/>
            <a:chExt cx="4176712" cy="4032250"/>
          </a:xfrm>
        </p:grpSpPr>
        <p:sp>
          <p:nvSpPr>
            <p:cNvPr id="7173" name="AutoShape 13"/>
            <p:cNvSpPr>
              <a:spLocks noChangeArrowheads="1"/>
            </p:cNvSpPr>
            <p:nvPr/>
          </p:nvSpPr>
          <p:spPr bwMode="auto">
            <a:xfrm>
              <a:off x="1763713" y="2349500"/>
              <a:ext cx="4176712" cy="3600450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DE"/>
            </a:p>
          </p:txBody>
        </p:sp>
        <p:sp>
          <p:nvSpPr>
            <p:cNvPr id="7174" name="Rectangle 14"/>
            <p:cNvSpPr>
              <a:spLocks noChangeArrowheads="1"/>
            </p:cNvSpPr>
            <p:nvPr/>
          </p:nvSpPr>
          <p:spPr bwMode="auto">
            <a:xfrm>
              <a:off x="2268538" y="6021388"/>
              <a:ext cx="3455987" cy="360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/>
                <a:t>Coordination: Germany</a:t>
              </a:r>
            </a:p>
          </p:txBody>
        </p:sp>
        <p:grpSp>
          <p:nvGrpSpPr>
            <p:cNvPr id="7175" name="Gruppieren 25"/>
            <p:cNvGrpSpPr>
              <a:grpSpLocks/>
            </p:cNvGrpSpPr>
            <p:nvPr/>
          </p:nvGrpSpPr>
          <p:grpSpPr bwMode="auto">
            <a:xfrm>
              <a:off x="4500563" y="2924175"/>
              <a:ext cx="1091497" cy="1037110"/>
              <a:chOff x="4211638" y="3213100"/>
              <a:chExt cx="1091497" cy="1037110"/>
            </a:xfrm>
          </p:grpSpPr>
          <p:pic>
            <p:nvPicPr>
              <p:cNvPr id="7200" name="Picture 12" descr="SVKA0001">
                <a:hlinkClick r:id="rId3"/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11638" y="3213100"/>
                <a:ext cx="804862" cy="554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01" name="Text Box 22"/>
              <p:cNvSpPr txBox="1">
                <a:spLocks noChangeArrowheads="1"/>
              </p:cNvSpPr>
              <p:nvPr/>
            </p:nvSpPr>
            <p:spPr bwMode="auto">
              <a:xfrm>
                <a:off x="4211638" y="3789272"/>
                <a:ext cx="1091497" cy="460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400"/>
                  <a:t>Slovenia</a:t>
                </a:r>
              </a:p>
            </p:txBody>
          </p:sp>
        </p:grpSp>
        <p:grpSp>
          <p:nvGrpSpPr>
            <p:cNvPr id="7176" name="Gruppieren 30"/>
            <p:cNvGrpSpPr>
              <a:grpSpLocks/>
            </p:cNvGrpSpPr>
            <p:nvPr/>
          </p:nvGrpSpPr>
          <p:grpSpPr bwMode="auto">
            <a:xfrm>
              <a:off x="4211638" y="4941888"/>
              <a:ext cx="1338047" cy="965322"/>
              <a:chOff x="3779838" y="5084763"/>
              <a:chExt cx="1338047" cy="965322"/>
            </a:xfrm>
          </p:grpSpPr>
          <p:pic>
            <p:nvPicPr>
              <p:cNvPr id="7198" name="Picture 20" descr="Tschechische Republik Flagge">
                <a:hlinkClick r:id="rId5"/>
              </p:cNvPr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924300" y="5084763"/>
                <a:ext cx="792163" cy="528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99" name="Text Box 23"/>
              <p:cNvSpPr txBox="1">
                <a:spLocks noChangeArrowheads="1"/>
              </p:cNvSpPr>
              <p:nvPr/>
            </p:nvSpPr>
            <p:spPr bwMode="auto">
              <a:xfrm>
                <a:off x="3779838" y="5590180"/>
                <a:ext cx="1338047" cy="4599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400"/>
                  <a:t>Czech Rep</a:t>
                </a:r>
              </a:p>
            </p:txBody>
          </p:sp>
        </p:grpSp>
        <p:grpSp>
          <p:nvGrpSpPr>
            <p:cNvPr id="7177" name="Gruppieren 29"/>
            <p:cNvGrpSpPr>
              <a:grpSpLocks/>
            </p:cNvGrpSpPr>
            <p:nvPr/>
          </p:nvGrpSpPr>
          <p:grpSpPr bwMode="auto">
            <a:xfrm>
              <a:off x="3276600" y="3573463"/>
              <a:ext cx="1151025" cy="965784"/>
              <a:chOff x="2555875" y="5084763"/>
              <a:chExt cx="1151025" cy="965784"/>
            </a:xfrm>
          </p:grpSpPr>
          <p:pic>
            <p:nvPicPr>
              <p:cNvPr id="7196" name="Picture 25" descr="GERM0001">
                <a:hlinkClick r:id="rId7"/>
              </p:cNvPr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627313" y="5084763"/>
                <a:ext cx="792162" cy="493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97" name="Text Box 24"/>
              <p:cNvSpPr txBox="1">
                <a:spLocks noChangeArrowheads="1"/>
              </p:cNvSpPr>
              <p:nvPr/>
            </p:nvSpPr>
            <p:spPr bwMode="auto">
              <a:xfrm>
                <a:off x="2555875" y="5589277"/>
                <a:ext cx="1151025" cy="461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400"/>
                  <a:t>Germany</a:t>
                </a:r>
              </a:p>
            </p:txBody>
          </p:sp>
        </p:grpSp>
        <p:grpSp>
          <p:nvGrpSpPr>
            <p:cNvPr id="7178" name="Gruppieren 31"/>
            <p:cNvGrpSpPr>
              <a:grpSpLocks/>
            </p:cNvGrpSpPr>
            <p:nvPr/>
          </p:nvGrpSpPr>
          <p:grpSpPr bwMode="auto">
            <a:xfrm>
              <a:off x="1979613" y="4221163"/>
              <a:ext cx="1438303" cy="963890"/>
              <a:chOff x="2124075" y="4221163"/>
              <a:chExt cx="1438303" cy="963890"/>
            </a:xfrm>
          </p:grpSpPr>
          <p:pic>
            <p:nvPicPr>
              <p:cNvPr id="7194" name="Picture 23" descr="NETH0001">
                <a:hlinkClick r:id="rId9"/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2268538" y="4221163"/>
                <a:ext cx="790575" cy="542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95" name="Text Box 25"/>
              <p:cNvSpPr txBox="1">
                <a:spLocks noChangeArrowheads="1"/>
              </p:cNvSpPr>
              <p:nvPr/>
            </p:nvSpPr>
            <p:spPr bwMode="auto">
              <a:xfrm>
                <a:off x="2124075" y="4724688"/>
                <a:ext cx="1438303" cy="460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400"/>
                  <a:t>Netherlands</a:t>
                </a:r>
              </a:p>
            </p:txBody>
          </p:sp>
        </p:grpSp>
        <p:grpSp>
          <p:nvGrpSpPr>
            <p:cNvPr id="7179" name="Gruppieren 27"/>
            <p:cNvGrpSpPr>
              <a:grpSpLocks/>
            </p:cNvGrpSpPr>
            <p:nvPr/>
          </p:nvGrpSpPr>
          <p:grpSpPr bwMode="auto">
            <a:xfrm>
              <a:off x="2195513" y="3213100"/>
              <a:ext cx="914665" cy="964355"/>
              <a:chOff x="2267744" y="3357563"/>
              <a:chExt cx="915584" cy="964650"/>
            </a:xfrm>
          </p:grpSpPr>
          <p:pic>
            <p:nvPicPr>
              <p:cNvPr id="7192" name="Picture 21" descr="TURK0001">
                <a:hlinkClick r:id="rId11"/>
              </p:cNvPr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2268538" y="3357563"/>
                <a:ext cx="790575" cy="542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93" name="Text Box 26"/>
              <p:cNvSpPr txBox="1">
                <a:spLocks noChangeArrowheads="1"/>
              </p:cNvSpPr>
              <p:nvPr/>
            </p:nvSpPr>
            <p:spPr bwMode="auto">
              <a:xfrm>
                <a:off x="2267744" y="3860336"/>
                <a:ext cx="915584" cy="4618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400"/>
                  <a:t>Turkey</a:t>
                </a:r>
              </a:p>
            </p:txBody>
          </p:sp>
        </p:grpSp>
        <p:grpSp>
          <p:nvGrpSpPr>
            <p:cNvPr id="7180" name="Gruppieren 26"/>
            <p:cNvGrpSpPr>
              <a:grpSpLocks/>
            </p:cNvGrpSpPr>
            <p:nvPr/>
          </p:nvGrpSpPr>
          <p:grpSpPr bwMode="auto">
            <a:xfrm>
              <a:off x="3276600" y="2636838"/>
              <a:ext cx="867373" cy="966702"/>
              <a:chOff x="3276600" y="2852738"/>
              <a:chExt cx="867373" cy="966467"/>
            </a:xfrm>
          </p:grpSpPr>
          <p:pic>
            <p:nvPicPr>
              <p:cNvPr id="7190" name="Picture 17" descr="SPAN0001">
                <a:hlinkClick r:id="rId13"/>
              </p:cNvPr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3276600" y="2852738"/>
                <a:ext cx="719138" cy="493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91" name="Text Box 27"/>
              <p:cNvSpPr txBox="1">
                <a:spLocks noChangeArrowheads="1"/>
              </p:cNvSpPr>
              <p:nvPr/>
            </p:nvSpPr>
            <p:spPr bwMode="auto">
              <a:xfrm>
                <a:off x="3276600" y="3357609"/>
                <a:ext cx="867373" cy="461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400"/>
                  <a:t>Spain </a:t>
                </a:r>
              </a:p>
            </p:txBody>
          </p:sp>
        </p:grpSp>
        <p:grpSp>
          <p:nvGrpSpPr>
            <p:cNvPr id="7181" name="Gruppieren 28"/>
            <p:cNvGrpSpPr>
              <a:grpSpLocks/>
            </p:cNvGrpSpPr>
            <p:nvPr/>
          </p:nvGrpSpPr>
          <p:grpSpPr bwMode="auto">
            <a:xfrm>
              <a:off x="4859338" y="4149725"/>
              <a:ext cx="1041894" cy="964355"/>
              <a:chOff x="4211638" y="4221163"/>
              <a:chExt cx="1042300" cy="965242"/>
            </a:xfrm>
          </p:grpSpPr>
          <p:pic>
            <p:nvPicPr>
              <p:cNvPr id="7188" name="Picture 29" descr="Belgien Flagge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4211638" y="4221163"/>
                <a:ext cx="792162" cy="527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89" name="Text Box 30"/>
              <p:cNvSpPr txBox="1">
                <a:spLocks noChangeArrowheads="1"/>
              </p:cNvSpPr>
              <p:nvPr/>
            </p:nvSpPr>
            <p:spPr bwMode="auto">
              <a:xfrm>
                <a:off x="4211638" y="4724244"/>
                <a:ext cx="1042300" cy="462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400"/>
                  <a:t>Belgium</a:t>
                </a:r>
              </a:p>
            </p:txBody>
          </p:sp>
        </p:grpSp>
        <p:grpSp>
          <p:nvGrpSpPr>
            <p:cNvPr id="7182" name="Gruppieren 38"/>
            <p:cNvGrpSpPr>
              <a:grpSpLocks/>
            </p:cNvGrpSpPr>
            <p:nvPr/>
          </p:nvGrpSpPr>
          <p:grpSpPr bwMode="auto">
            <a:xfrm>
              <a:off x="2555875" y="5084769"/>
              <a:ext cx="1472504" cy="965786"/>
              <a:chOff x="2483768" y="5085184"/>
              <a:chExt cx="1472504" cy="964867"/>
            </a:xfrm>
          </p:grpSpPr>
          <p:sp>
            <p:nvSpPr>
              <p:cNvPr id="7186" name="Text Box 25"/>
              <p:cNvSpPr txBox="1">
                <a:spLocks noChangeArrowheads="1"/>
              </p:cNvSpPr>
              <p:nvPr/>
            </p:nvSpPr>
            <p:spPr bwMode="auto">
              <a:xfrm>
                <a:off x="2483768" y="5589219"/>
                <a:ext cx="1472504" cy="46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400"/>
                  <a:t>Luxembourg</a:t>
                </a:r>
              </a:p>
            </p:txBody>
          </p:sp>
          <p:pic>
            <p:nvPicPr>
              <p:cNvPr id="7187" name="Picture 37" descr="Flagge Luxemburg">
                <a:hlinkClick r:id="rId16" tooltip="Flagge Luxemburg"/>
              </p:cNvPr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2627784" y="5085184"/>
                <a:ext cx="865187" cy="5191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183" name="Gruppieren 35"/>
            <p:cNvGrpSpPr>
              <a:grpSpLocks/>
            </p:cNvGrpSpPr>
            <p:nvPr/>
          </p:nvGrpSpPr>
          <p:grpSpPr bwMode="auto">
            <a:xfrm>
              <a:off x="3492500" y="4437057"/>
              <a:ext cx="965909" cy="966043"/>
              <a:chOff x="1043608" y="4725144"/>
              <a:chExt cx="965709" cy="966267"/>
            </a:xfrm>
          </p:grpSpPr>
          <p:pic>
            <p:nvPicPr>
              <p:cNvPr id="7184" name="Picture 2" descr="Flagge Griechenland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043609" y="4725144"/>
                <a:ext cx="720080" cy="454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85" name="Text Box 26"/>
              <p:cNvSpPr txBox="1">
                <a:spLocks noChangeArrowheads="1"/>
              </p:cNvSpPr>
              <p:nvPr/>
            </p:nvSpPr>
            <p:spPr bwMode="auto">
              <a:xfrm>
                <a:off x="1043608" y="5229910"/>
                <a:ext cx="965709" cy="461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de-DE" sz="1400"/>
                  <a:t>Greece</a:t>
                </a:r>
              </a:p>
            </p:txBody>
          </p:sp>
        </p:grpSp>
      </p:grpSp>
      <p:sp>
        <p:nvSpPr>
          <p:cNvPr id="7172" name="Rechteck 34"/>
          <p:cNvSpPr>
            <a:spLocks noChangeArrowheads="1"/>
          </p:cNvSpPr>
          <p:nvPr/>
        </p:nvSpPr>
        <p:spPr bwMode="auto">
          <a:xfrm>
            <a:off x="1403350" y="1989138"/>
            <a:ext cx="4464050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 eaLnBrk="0" hangingPunct="0">
              <a:lnSpc>
                <a:spcPct val="93000"/>
              </a:lnSpc>
              <a:spcBef>
                <a:spcPts val="450"/>
              </a:spcBef>
            </a:pPr>
            <a:r>
              <a:rPr lang="en-US" sz="2000">
                <a:solidFill>
                  <a:srgbClr val="000000"/>
                </a:solidFill>
              </a:rPr>
              <a:t>“</a:t>
            </a:r>
            <a:r>
              <a:rPr lang="de-DE" sz="2000">
                <a:solidFill>
                  <a:srgbClr val="000000"/>
                </a:solidFill>
              </a:rPr>
              <a:t>ICT Programm for Innovative</a:t>
            </a:r>
          </a:p>
          <a:p>
            <a:pPr marL="176213" indent="-176213" eaLnBrk="0" hangingPunct="0">
              <a:lnSpc>
                <a:spcPct val="93000"/>
              </a:lnSpc>
              <a:spcBef>
                <a:spcPts val="450"/>
              </a:spcBef>
            </a:pPr>
            <a:r>
              <a:rPr lang="de-DE" sz="2000">
                <a:solidFill>
                  <a:srgbClr val="000000"/>
                </a:solidFill>
              </a:rPr>
              <a:t>government and public services“</a:t>
            </a:r>
            <a:endParaRPr lang="en-US" sz="2000">
              <a:solidFill>
                <a:srgbClr val="000000"/>
              </a:solidFill>
            </a:endParaRPr>
          </a:p>
          <a:p>
            <a:pPr marL="176213" indent="-176213" eaLnBrk="0" hangingPunct="0">
              <a:lnSpc>
                <a:spcPct val="93000"/>
              </a:lnSpc>
              <a:spcBef>
                <a:spcPts val="450"/>
              </a:spcBef>
            </a:pPr>
            <a:r>
              <a:rPr lang="de-DE" sz="2000"/>
              <a:t>Objective 4.3: Piloting IPv6 upgrade</a:t>
            </a:r>
          </a:p>
          <a:p>
            <a:pPr marL="176213" indent="-176213" eaLnBrk="0" hangingPunct="0">
              <a:lnSpc>
                <a:spcPct val="93000"/>
              </a:lnSpc>
              <a:spcBef>
                <a:spcPts val="450"/>
              </a:spcBef>
            </a:pPr>
            <a:r>
              <a:rPr lang="de-DE" sz="2000"/>
              <a:t>for eGovernment services in Europe</a:t>
            </a:r>
            <a:endParaRPr lang="de-DE" sz="2000">
              <a:solidFill>
                <a:srgbClr val="000000"/>
              </a:solidFill>
            </a:endParaRPr>
          </a:p>
          <a:p>
            <a:pPr marL="176213" indent="-176213" eaLnBrk="0" hangingPunct="0">
              <a:lnSpc>
                <a:spcPct val="93000"/>
              </a:lnSpc>
              <a:spcBef>
                <a:spcPts val="450"/>
              </a:spcBef>
              <a:buFont typeface="Arial" charset="0"/>
              <a:buChar char="•"/>
            </a:pPr>
            <a:r>
              <a:rPr lang="de-DE" sz="2000">
                <a:solidFill>
                  <a:srgbClr val="000000"/>
                </a:solidFill>
              </a:rPr>
              <a:t>Complementary experiments</a:t>
            </a:r>
          </a:p>
          <a:p>
            <a:pPr marL="176213" indent="-176213" eaLnBrk="0" hangingPunct="0">
              <a:lnSpc>
                <a:spcPct val="93000"/>
              </a:lnSpc>
              <a:spcBef>
                <a:spcPts val="450"/>
              </a:spcBef>
              <a:buFont typeface="Arial" charset="0"/>
              <a:buChar char="•"/>
            </a:pPr>
            <a:r>
              <a:rPr lang="de-DE" sz="2000">
                <a:solidFill>
                  <a:srgbClr val="000000"/>
                </a:solidFill>
              </a:rPr>
              <a:t>Participation of different MS</a:t>
            </a:r>
          </a:p>
          <a:p>
            <a:pPr marL="176213" indent="-176213">
              <a:buFont typeface="Arial" charset="0"/>
              <a:buChar char="•"/>
            </a:pPr>
            <a:r>
              <a:rPr lang="de-DE" sz="2000"/>
              <a:t>Start from a baseline project</a:t>
            </a:r>
          </a:p>
          <a:p>
            <a:pPr marL="176213" indent="-176213">
              <a:buFont typeface="Arial" charset="0"/>
              <a:buChar char="•"/>
            </a:pPr>
            <a:r>
              <a:rPr lang="de-DE" sz="2000"/>
              <a:t>Exploit synergies between experiments</a:t>
            </a:r>
          </a:p>
          <a:p>
            <a:pPr marL="176213" indent="-176213">
              <a:buFont typeface="Arial" charset="0"/>
              <a:buChar char="•"/>
            </a:pPr>
            <a:r>
              <a:rPr lang="de-DE" sz="2000"/>
              <a:t>Strong focus on dissemination</a:t>
            </a:r>
          </a:p>
          <a:p>
            <a:pPr marL="820738" lvl="2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endParaRPr lang="de-DE" sz="16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268288"/>
            <a:ext cx="6840537" cy="1144587"/>
          </a:xfrm>
        </p:spPr>
        <p:txBody>
          <a:bodyPr lIns="91440" tIns="45720" rIns="91440" bIns="45720" anchor="b"/>
          <a:lstStyle/>
          <a:p>
            <a:pPr eaLnBrk="1" hangingPunct="1"/>
            <a:r>
              <a:rPr lang="de-DE" altLang="ja-JP" smtClean="0">
                <a:ea typeface="ＭＳ Ｐゴシック" pitchFamily="34" charset="-128"/>
              </a:rPr>
              <a:t>Next Steps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8820150" y="549275"/>
            <a:ext cx="288925" cy="13668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de-DE"/>
          </a:p>
        </p:txBody>
      </p:sp>
      <p:sp>
        <p:nvSpPr>
          <p:cNvPr id="8196" name="Rechteck 3"/>
          <p:cNvSpPr>
            <a:spLocks noChangeArrowheads="1"/>
          </p:cNvSpPr>
          <p:nvPr/>
        </p:nvSpPr>
        <p:spPr bwMode="auto">
          <a:xfrm>
            <a:off x="1031875" y="1778000"/>
            <a:ext cx="6935788" cy="441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</a:pPr>
            <a:r>
              <a:rPr lang="de-DE" b="1">
                <a:solidFill>
                  <a:srgbClr val="003399"/>
                </a:solidFill>
              </a:rPr>
              <a:t>  </a:t>
            </a:r>
          </a:p>
          <a:p>
            <a:pPr marL="342900" indent="-342900" eaLnBrk="0" hangingPunct="0">
              <a:lnSpc>
                <a:spcPct val="93000"/>
              </a:lnSpc>
              <a:spcBef>
                <a:spcPts val="450"/>
              </a:spcBef>
            </a:pPr>
            <a:endParaRPr lang="en-US" b="1">
              <a:solidFill>
                <a:srgbClr val="003399"/>
              </a:solidFill>
            </a:endParaRPr>
          </a:p>
          <a:p>
            <a:pPr marL="800100" lvl="1" indent="-342900" eaLnBrk="0" hangingPunct="0">
              <a:spcBef>
                <a:spcPts val="1600"/>
              </a:spcBef>
              <a:buFontTx/>
              <a:buChar char="•"/>
            </a:pPr>
            <a:r>
              <a:rPr lang="de-DE" sz="1600">
                <a:solidFill>
                  <a:srgbClr val="000000"/>
                </a:solidFill>
              </a:rPr>
              <a:t>Allocation  of  the \26</a:t>
            </a:r>
          </a:p>
          <a:p>
            <a:pPr marL="800100" lvl="1" indent="-342900" eaLnBrk="0" hangingPunct="0">
              <a:spcBef>
                <a:spcPts val="1600"/>
              </a:spcBef>
              <a:buFontTx/>
              <a:buChar char="•"/>
            </a:pPr>
            <a:r>
              <a:rPr lang="de-DE" sz="1600">
                <a:solidFill>
                  <a:srgbClr val="000000"/>
                </a:solidFill>
              </a:rPr>
              <a:t>First IPv6 pilots</a:t>
            </a:r>
          </a:p>
          <a:p>
            <a:pPr marL="800100" lvl="1" indent="-342900" eaLnBrk="0" hangingPunct="0">
              <a:spcBef>
                <a:spcPts val="1600"/>
              </a:spcBef>
              <a:buFontTx/>
              <a:buChar char="•"/>
            </a:pPr>
            <a:r>
              <a:rPr lang="de-DE" sz="1600">
                <a:solidFill>
                  <a:srgbClr val="000000"/>
                </a:solidFill>
              </a:rPr>
              <a:t>Buildup SubLIRs</a:t>
            </a:r>
          </a:p>
          <a:p>
            <a:pPr marL="800100" lvl="1" indent="-342900" eaLnBrk="0" hangingPunct="0">
              <a:spcBef>
                <a:spcPts val="1600"/>
              </a:spcBef>
              <a:buFontTx/>
              <a:buChar char="•"/>
            </a:pPr>
            <a:r>
              <a:rPr lang="de-DE" sz="1600">
                <a:solidFill>
                  <a:srgbClr val="000000"/>
                </a:solidFill>
              </a:rPr>
              <a:t>Announced the first de.government-addresses </a:t>
            </a:r>
          </a:p>
          <a:p>
            <a:pPr marL="800100" lvl="1" indent="-342900" eaLnBrk="0" hangingPunct="0">
              <a:spcBef>
                <a:spcPts val="1600"/>
              </a:spcBef>
              <a:buFontTx/>
              <a:buChar char="•"/>
            </a:pPr>
            <a:r>
              <a:rPr lang="de-DE" sz="1600">
                <a:solidFill>
                  <a:srgbClr val="000000"/>
                </a:solidFill>
              </a:rPr>
              <a:t>Approval IPv6 for the network DOI</a:t>
            </a:r>
          </a:p>
          <a:p>
            <a:pPr marL="800100" lvl="1" indent="-342900" eaLnBrk="0" hangingPunct="0">
              <a:spcBef>
                <a:spcPts val="1600"/>
              </a:spcBef>
              <a:buFontTx/>
              <a:buChar char="•"/>
            </a:pPr>
            <a:r>
              <a:rPr lang="de-DE" sz="1600">
                <a:solidFill>
                  <a:srgbClr val="000000"/>
                </a:solidFill>
              </a:rPr>
              <a:t>operative LIR de.government finished</a:t>
            </a:r>
          </a:p>
          <a:p>
            <a:pPr marL="800100" lvl="1" indent="-342900" eaLnBrk="0" hangingPunct="0">
              <a:spcBef>
                <a:spcPts val="1600"/>
              </a:spcBef>
              <a:buFontTx/>
              <a:buChar char="•"/>
            </a:pPr>
            <a:r>
              <a:rPr lang="de-DE" sz="1600">
                <a:solidFill>
                  <a:srgbClr val="000000"/>
                </a:solidFill>
              </a:rPr>
              <a:t>Start EU-Pilot</a:t>
            </a:r>
          </a:p>
          <a:p>
            <a:pPr marL="800100" lvl="1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endParaRPr lang="en-US" sz="1600">
              <a:solidFill>
                <a:srgbClr val="000000"/>
              </a:solidFill>
            </a:endParaRPr>
          </a:p>
          <a:p>
            <a:pPr marL="800100" lvl="1" indent="-342900" eaLnBrk="0" hangingPunct="0">
              <a:lnSpc>
                <a:spcPct val="93000"/>
              </a:lnSpc>
              <a:spcBef>
                <a:spcPts val="450"/>
              </a:spcBef>
              <a:buFontTx/>
              <a:buChar char="•"/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8197" name="Pfeil nach unten 4"/>
          <p:cNvSpPr>
            <a:spLocks noChangeArrowheads="1"/>
          </p:cNvSpPr>
          <p:nvPr/>
        </p:nvSpPr>
        <p:spPr bwMode="auto">
          <a:xfrm>
            <a:off x="8820150" y="1773238"/>
            <a:ext cx="139700" cy="4473575"/>
          </a:xfrm>
          <a:prstGeom prst="downArrow">
            <a:avLst>
              <a:gd name="adj1" fmla="val 50000"/>
              <a:gd name="adj2" fmla="val 50110"/>
            </a:avLst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cxnSp>
        <p:nvCxnSpPr>
          <p:cNvPr id="8198" name="Gerade Verbindung 6"/>
          <p:cNvCxnSpPr>
            <a:cxnSpLocks noChangeShapeType="1"/>
          </p:cNvCxnSpPr>
          <p:nvPr/>
        </p:nvCxnSpPr>
        <p:spPr bwMode="auto">
          <a:xfrm>
            <a:off x="8697913" y="2622550"/>
            <a:ext cx="336550" cy="0"/>
          </a:xfrm>
          <a:prstGeom prst="line">
            <a:avLst/>
          </a:prstGeom>
          <a:noFill/>
          <a:ln w="9525" algn="ctr">
            <a:solidFill>
              <a:srgbClr val="003399"/>
            </a:solidFill>
            <a:round/>
            <a:headEnd/>
            <a:tailEnd/>
          </a:ln>
        </p:spPr>
      </p:cxnSp>
      <p:cxnSp>
        <p:nvCxnSpPr>
          <p:cNvPr id="8199" name="Gerade Verbindung 7"/>
          <p:cNvCxnSpPr>
            <a:cxnSpLocks noChangeShapeType="1"/>
          </p:cNvCxnSpPr>
          <p:nvPr/>
        </p:nvCxnSpPr>
        <p:spPr bwMode="auto">
          <a:xfrm>
            <a:off x="8704263" y="3190875"/>
            <a:ext cx="336550" cy="0"/>
          </a:xfrm>
          <a:prstGeom prst="line">
            <a:avLst/>
          </a:prstGeom>
          <a:noFill/>
          <a:ln w="9525" algn="ctr">
            <a:solidFill>
              <a:srgbClr val="003399"/>
            </a:solidFill>
            <a:round/>
            <a:headEnd/>
            <a:tailEnd/>
          </a:ln>
        </p:spPr>
      </p:cxnSp>
      <p:cxnSp>
        <p:nvCxnSpPr>
          <p:cNvPr id="8200" name="Gerade Verbindung 8"/>
          <p:cNvCxnSpPr>
            <a:cxnSpLocks noChangeShapeType="1"/>
          </p:cNvCxnSpPr>
          <p:nvPr/>
        </p:nvCxnSpPr>
        <p:spPr bwMode="auto">
          <a:xfrm>
            <a:off x="8694738" y="3616325"/>
            <a:ext cx="336550" cy="0"/>
          </a:xfrm>
          <a:prstGeom prst="line">
            <a:avLst/>
          </a:prstGeom>
          <a:noFill/>
          <a:ln w="9525" algn="ctr">
            <a:solidFill>
              <a:srgbClr val="003399"/>
            </a:solidFill>
            <a:round/>
            <a:headEnd/>
            <a:tailEnd/>
          </a:ln>
        </p:spPr>
      </p:cxnSp>
      <p:sp>
        <p:nvSpPr>
          <p:cNvPr id="8201" name="Textfeld 9"/>
          <p:cNvSpPr txBox="1">
            <a:spLocks noChangeArrowheads="1"/>
          </p:cNvSpPr>
          <p:nvPr/>
        </p:nvSpPr>
        <p:spPr bwMode="auto">
          <a:xfrm>
            <a:off x="8139113" y="2492375"/>
            <a:ext cx="6810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100">
                <a:solidFill>
                  <a:srgbClr val="003399"/>
                </a:solidFill>
              </a:rPr>
              <a:t>Q4/09</a:t>
            </a:r>
          </a:p>
        </p:txBody>
      </p:sp>
      <p:sp>
        <p:nvSpPr>
          <p:cNvPr id="8202" name="Textfeld 11"/>
          <p:cNvSpPr txBox="1">
            <a:spLocks noChangeArrowheads="1"/>
          </p:cNvSpPr>
          <p:nvPr/>
        </p:nvSpPr>
        <p:spPr bwMode="auto">
          <a:xfrm>
            <a:off x="8139113" y="3068638"/>
            <a:ext cx="6810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100">
                <a:solidFill>
                  <a:srgbClr val="003399"/>
                </a:solidFill>
              </a:rPr>
              <a:t>Q1/10</a:t>
            </a:r>
          </a:p>
        </p:txBody>
      </p:sp>
      <p:sp>
        <p:nvSpPr>
          <p:cNvPr id="8203" name="Textfeld 12"/>
          <p:cNvSpPr txBox="1">
            <a:spLocks noChangeArrowheads="1"/>
          </p:cNvSpPr>
          <p:nvPr/>
        </p:nvSpPr>
        <p:spPr bwMode="auto">
          <a:xfrm>
            <a:off x="8139113" y="3500438"/>
            <a:ext cx="68103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100">
                <a:solidFill>
                  <a:srgbClr val="003399"/>
                </a:solidFill>
              </a:rPr>
              <a:t>Q2/11</a:t>
            </a:r>
          </a:p>
        </p:txBody>
      </p:sp>
      <p:sp>
        <p:nvSpPr>
          <p:cNvPr id="8204" name="Text Box 6"/>
          <p:cNvSpPr txBox="1">
            <a:spLocks noChangeArrowheads="1"/>
          </p:cNvSpPr>
          <p:nvPr/>
        </p:nvSpPr>
        <p:spPr bwMode="auto">
          <a:xfrm>
            <a:off x="1258888" y="1916113"/>
            <a:ext cx="132238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de-DE" sz="2000" b="1">
                <a:solidFill>
                  <a:schemeClr val="accent2"/>
                </a:solidFill>
              </a:rPr>
              <a:t>Schedule</a:t>
            </a:r>
          </a:p>
        </p:txBody>
      </p:sp>
      <p:cxnSp>
        <p:nvCxnSpPr>
          <p:cNvPr id="8205" name="Gerade Verbindung 8"/>
          <p:cNvCxnSpPr>
            <a:cxnSpLocks noChangeShapeType="1"/>
          </p:cNvCxnSpPr>
          <p:nvPr/>
        </p:nvCxnSpPr>
        <p:spPr bwMode="auto">
          <a:xfrm>
            <a:off x="8694738" y="4481513"/>
            <a:ext cx="336550" cy="0"/>
          </a:xfrm>
          <a:prstGeom prst="line">
            <a:avLst/>
          </a:prstGeom>
          <a:noFill/>
          <a:ln w="9525" algn="ctr">
            <a:solidFill>
              <a:srgbClr val="003399"/>
            </a:solidFill>
            <a:round/>
            <a:headEnd/>
            <a:tailEnd/>
          </a:ln>
        </p:spPr>
      </p:cxnSp>
      <p:sp>
        <p:nvSpPr>
          <p:cNvPr id="8206" name="Textfeld 12"/>
          <p:cNvSpPr txBox="1">
            <a:spLocks noChangeArrowheads="1"/>
          </p:cNvSpPr>
          <p:nvPr/>
        </p:nvSpPr>
        <p:spPr bwMode="auto">
          <a:xfrm>
            <a:off x="8139113" y="4365625"/>
            <a:ext cx="68103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100">
                <a:solidFill>
                  <a:srgbClr val="003399"/>
                </a:solidFill>
              </a:rPr>
              <a:t>Q4/11</a:t>
            </a:r>
          </a:p>
        </p:txBody>
      </p:sp>
      <p:cxnSp>
        <p:nvCxnSpPr>
          <p:cNvPr id="8207" name="Gerade Verbindung 8"/>
          <p:cNvCxnSpPr>
            <a:cxnSpLocks noChangeShapeType="1"/>
          </p:cNvCxnSpPr>
          <p:nvPr/>
        </p:nvCxnSpPr>
        <p:spPr bwMode="auto">
          <a:xfrm>
            <a:off x="8694738" y="4049713"/>
            <a:ext cx="336550" cy="0"/>
          </a:xfrm>
          <a:prstGeom prst="line">
            <a:avLst/>
          </a:prstGeom>
          <a:noFill/>
          <a:ln w="9525" algn="ctr">
            <a:solidFill>
              <a:srgbClr val="003399"/>
            </a:solidFill>
            <a:round/>
            <a:headEnd/>
            <a:tailEnd/>
          </a:ln>
        </p:spPr>
      </p:cxnSp>
      <p:sp>
        <p:nvSpPr>
          <p:cNvPr id="8208" name="Textfeld 12"/>
          <p:cNvSpPr txBox="1">
            <a:spLocks noChangeArrowheads="1"/>
          </p:cNvSpPr>
          <p:nvPr/>
        </p:nvSpPr>
        <p:spPr bwMode="auto">
          <a:xfrm>
            <a:off x="8139113" y="3860800"/>
            <a:ext cx="68103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100">
                <a:solidFill>
                  <a:srgbClr val="003399"/>
                </a:solidFill>
              </a:rPr>
              <a:t>Q3/11</a:t>
            </a:r>
          </a:p>
        </p:txBody>
      </p:sp>
      <p:cxnSp>
        <p:nvCxnSpPr>
          <p:cNvPr id="8209" name="Gerade Verbindung 8"/>
          <p:cNvCxnSpPr>
            <a:cxnSpLocks noChangeShapeType="1"/>
          </p:cNvCxnSpPr>
          <p:nvPr/>
        </p:nvCxnSpPr>
        <p:spPr bwMode="auto">
          <a:xfrm>
            <a:off x="8694738" y="4984750"/>
            <a:ext cx="336550" cy="0"/>
          </a:xfrm>
          <a:prstGeom prst="line">
            <a:avLst/>
          </a:prstGeom>
          <a:noFill/>
          <a:ln w="9525" algn="ctr">
            <a:solidFill>
              <a:srgbClr val="003399"/>
            </a:solidFill>
            <a:round/>
            <a:headEnd/>
            <a:tailEnd/>
          </a:ln>
        </p:spPr>
      </p:cxnSp>
      <p:sp>
        <p:nvSpPr>
          <p:cNvPr id="8210" name="Textfeld 12"/>
          <p:cNvSpPr txBox="1">
            <a:spLocks noChangeArrowheads="1"/>
          </p:cNvSpPr>
          <p:nvPr/>
        </p:nvSpPr>
        <p:spPr bwMode="auto">
          <a:xfrm>
            <a:off x="8139113" y="4868863"/>
            <a:ext cx="68103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100">
                <a:solidFill>
                  <a:srgbClr val="003399"/>
                </a:solidFill>
              </a:rPr>
              <a:t>Q4/11</a:t>
            </a:r>
          </a:p>
        </p:txBody>
      </p:sp>
      <p:pic>
        <p:nvPicPr>
          <p:cNvPr id="82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4797425"/>
            <a:ext cx="23526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212" name="Gerade Verbindung 8"/>
          <p:cNvCxnSpPr>
            <a:cxnSpLocks noChangeShapeType="1"/>
          </p:cNvCxnSpPr>
          <p:nvPr/>
        </p:nvCxnSpPr>
        <p:spPr bwMode="auto">
          <a:xfrm>
            <a:off x="8656638" y="5489575"/>
            <a:ext cx="336550" cy="0"/>
          </a:xfrm>
          <a:prstGeom prst="line">
            <a:avLst/>
          </a:prstGeom>
          <a:noFill/>
          <a:ln w="9525" algn="ctr">
            <a:solidFill>
              <a:srgbClr val="003399"/>
            </a:solidFill>
            <a:round/>
            <a:headEnd/>
            <a:tailEnd/>
          </a:ln>
        </p:spPr>
      </p:cxnSp>
      <p:sp>
        <p:nvSpPr>
          <p:cNvPr id="8213" name="Textfeld 12"/>
          <p:cNvSpPr txBox="1">
            <a:spLocks noChangeArrowheads="1"/>
          </p:cNvSpPr>
          <p:nvPr/>
        </p:nvSpPr>
        <p:spPr bwMode="auto">
          <a:xfrm>
            <a:off x="8101013" y="5373688"/>
            <a:ext cx="681037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100">
                <a:solidFill>
                  <a:srgbClr val="003399"/>
                </a:solidFill>
              </a:rPr>
              <a:t>Q1/12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71500" y="2571750"/>
            <a:ext cx="7772400" cy="1957388"/>
          </a:xfrm>
        </p:spPr>
        <p:txBody>
          <a:bodyPr/>
          <a:lstStyle/>
          <a:p>
            <a:pPr algn="ctr" eaLnBrk="1" hangingPunct="1"/>
            <a:r>
              <a:rPr lang="de-DE" b="1" smtClean="0"/>
              <a:t>Thank you </a:t>
            </a:r>
            <a:br>
              <a:rPr lang="de-DE" b="1" smtClean="0"/>
            </a:br>
            <a:r>
              <a:rPr lang="de-DE" b="1" smtClean="0"/>
              <a:t>for </a:t>
            </a:r>
            <a:br>
              <a:rPr lang="de-DE" b="1" smtClean="0"/>
            </a:br>
            <a:r>
              <a:rPr lang="de-DE" b="1" smtClean="0"/>
              <a:t>your attention!</a:t>
            </a:r>
            <a:br>
              <a:rPr lang="de-DE" b="1" smtClean="0"/>
            </a:br>
            <a:r>
              <a:rPr lang="de-DE" sz="1100" b="1" smtClean="0"/>
              <a:t>Constanze.buerger@bmi.bund.de</a:t>
            </a:r>
            <a:r>
              <a:rPr lang="de-DE" smtClean="0"/>
              <a:t/>
            </a:r>
            <a:br>
              <a:rPr lang="de-DE" smtClean="0"/>
            </a:br>
            <a:endParaRPr lang="de-DE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I_CD Fahnenelemente">
  <a:themeElements>
    <a:clrScheme name="BMI_CD Fahnenelemen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MI_CD Fahnenelemen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MI_CD Fahnenelemen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I_CD Fahnenelemen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I_CD Fahnenelemen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I_CD Fahnenelemen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I_CD Fahnenelemen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I_CD Fahnenelemen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I_CD Fahnenelemen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I_CD Fahnenelemen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I_CD Fahnenelemen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I_CD Fahnenelemen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I_CD Fahnenelemen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I_CD Fahnenelemen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243</Words>
  <Application>Microsoft Office PowerPoint</Application>
  <PresentationFormat>Bildschirmpräsentation (4:3)</PresentationFormat>
  <Paragraphs>86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ＭＳ Ｐゴシック</vt:lpstr>
      <vt:lpstr>BMI_CD Fahnenelemente</vt:lpstr>
      <vt:lpstr>    IPv6 in Germany- update RIPE 62</vt:lpstr>
      <vt:lpstr>Folie 2</vt:lpstr>
      <vt:lpstr>Decisions - Organisation</vt:lpstr>
      <vt:lpstr>Decisions - Address Concept</vt:lpstr>
      <vt:lpstr>Folie 5</vt:lpstr>
      <vt:lpstr>Application for a Pilot from EU COM</vt:lpstr>
      <vt:lpstr>Next Steps</vt:lpstr>
      <vt:lpstr>Thank you  for  your attention! Constanze.buerger@bmi.bund.de </vt:lpstr>
    </vt:vector>
  </TitlesOfParts>
  <Company>Bundesministerium des Innern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Wochnik</dc:creator>
  <cp:lastModifiedBy>BuergerC</cp:lastModifiedBy>
  <cp:revision>425</cp:revision>
  <dcterms:created xsi:type="dcterms:W3CDTF">2006-11-01T12:56:37Z</dcterms:created>
  <dcterms:modified xsi:type="dcterms:W3CDTF">2011-05-03T08:44:06Z</dcterms:modified>
</cp:coreProperties>
</file>