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sldIdLst>
    <p:sldId id="256" r:id="rId4"/>
    <p:sldId id="257" r:id="rId5"/>
    <p:sldId id="260" r:id="rId6"/>
    <p:sldId id="259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58" r:id="rId1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5894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5894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5894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5894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5894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5pPr>
    <a:lvl6pPr marL="2286000" algn="l" defTabSz="914400" rtl="0" eaLnBrk="1" latinLnBrk="0" hangingPunct="1">
      <a:defRPr sz="4200" kern="1200">
        <a:solidFill>
          <a:srgbClr val="005894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6pPr>
    <a:lvl7pPr marL="2743200" algn="l" defTabSz="914400" rtl="0" eaLnBrk="1" latinLnBrk="0" hangingPunct="1">
      <a:defRPr sz="4200" kern="1200">
        <a:solidFill>
          <a:srgbClr val="005894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7pPr>
    <a:lvl8pPr marL="3200400" algn="l" defTabSz="914400" rtl="0" eaLnBrk="1" latinLnBrk="0" hangingPunct="1">
      <a:defRPr sz="4200" kern="1200">
        <a:solidFill>
          <a:srgbClr val="005894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8pPr>
    <a:lvl9pPr marL="3657600" algn="l" defTabSz="914400" rtl="0" eaLnBrk="1" latinLnBrk="0" hangingPunct="1">
      <a:defRPr sz="4200" kern="1200">
        <a:solidFill>
          <a:srgbClr val="005894"/>
        </a:solidFill>
        <a:latin typeface="Helvetica Neue Light" charset="0"/>
        <a:ea typeface="ヒラギノ角ゴ ProN W3" charset="-128"/>
        <a:cs typeface="+mn-cs"/>
        <a:sym typeface="Helvetica Neue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12" y="-7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04550" y="2552700"/>
            <a:ext cx="1670050" cy="5829300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94400" y="2552700"/>
            <a:ext cx="4857750" cy="5829300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C9047-FAB7-4BA5-A39B-46DD6C1561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B2DBA-DA60-432F-86F3-B0B5D7BA8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55079-1740-4DF1-8D38-EA16D37AE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12900"/>
            <a:ext cx="5803900" cy="716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7500" y="1612900"/>
            <a:ext cx="5803900" cy="716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B0EA62-30AB-47C2-83D5-4681E7FDB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7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1B5363-85D3-48D4-8892-FE64F5461B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8A7C0-28BF-4BFB-9BB4-9FCC8D2F3F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B62216-7A20-47A1-866D-3AAC598D15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3D9A7-AF8C-4DE1-BB0D-F6CA73856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5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F76E6-D1DC-481E-BCF2-8180664D8B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05C97-E8CE-4A35-BB63-37E87962F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31350" y="254000"/>
            <a:ext cx="2940050" cy="8521700"/>
          </a:xfr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254000"/>
            <a:ext cx="8667750" cy="8521700"/>
          </a:xfr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Box 7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9624C-9A80-4BD4-857E-8149E7EB6F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94400" y="5613400"/>
            <a:ext cx="3263900" cy="276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0700" y="5613400"/>
            <a:ext cx="3263900" cy="276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</p:pic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6019800" y="5461000"/>
            <a:ext cx="7010400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94400" y="5613400"/>
            <a:ext cx="6680200" cy="276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" charset="0"/>
              </a:rPr>
              <a:t>Second level</a:t>
            </a:r>
          </a:p>
          <a:p>
            <a:pPr lvl="2"/>
            <a:r>
              <a:rPr lang="en-US" smtClean="0">
                <a:sym typeface="Helvetica Neue" charset="0"/>
              </a:rPr>
              <a:t>Third level</a:t>
            </a:r>
          </a:p>
          <a:p>
            <a:pPr lvl="3"/>
            <a:r>
              <a:rPr lang="en-US" smtClean="0">
                <a:sym typeface="Helvetica Neue" charset="0"/>
              </a:rPr>
              <a:t>Fourth level</a:t>
            </a:r>
          </a:p>
          <a:p>
            <a:pPr lvl="4"/>
            <a:r>
              <a:rPr lang="en-US" smtClean="0">
                <a:sym typeface="Helvetica Neue" charset="0"/>
              </a:rPr>
              <a:t>Fifth level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994400" y="2552700"/>
            <a:ext cx="6680200" cy="276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1pPr>
      <a:lvl2pPr marL="254000" indent="-2540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2pPr>
      <a:lvl3pPr marL="508000" indent="-5080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3pPr>
      <a:lvl4pPr marL="762000" indent="-7620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4pPr>
      <a:lvl5pPr marL="1016000" indent="-10160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5pPr>
      <a:lvl6pPr marL="1473200" indent="-10160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6pPr>
      <a:lvl7pPr marL="1930400" indent="-10160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7pPr>
      <a:lvl8pPr marL="2387600" indent="-10160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8pPr>
      <a:lvl9pPr marL="2844800" indent="-10160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254000"/>
            <a:ext cx="1176020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12900"/>
            <a:ext cx="11760200" cy="7162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Neue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Neue Light" charset="0"/>
              </a:rPr>
              <a:t>Second level</a:t>
            </a:r>
          </a:p>
          <a:p>
            <a:pPr lvl="2"/>
            <a:r>
              <a:rPr lang="en-US" smtClean="0">
                <a:sym typeface="Helvetica Neue Light" charset="0"/>
              </a:rPr>
              <a:t>Third level</a:t>
            </a:r>
          </a:p>
          <a:p>
            <a:pPr lvl="3"/>
            <a:r>
              <a:rPr lang="en-US" smtClean="0">
                <a:sym typeface="Helvetica Neue Light" charset="0"/>
              </a:rPr>
              <a:t>Fourth level</a:t>
            </a:r>
          </a:p>
          <a:p>
            <a:pPr lvl="4"/>
            <a:r>
              <a:rPr lang="en-US" smtClean="0">
                <a:sym typeface="Helvetica Neue Light" charset="0"/>
              </a:rPr>
              <a:t>Fifth level</a:t>
            </a:r>
          </a:p>
        </p:txBody>
      </p:sp>
      <p:sp>
        <p:nvSpPr>
          <p:cNvPr id="2" name="Rectangle 3"/>
          <p:cNvSpPr>
            <a:spLocks/>
          </p:cNvSpPr>
          <p:nvPr/>
        </p:nvSpPr>
        <p:spPr bwMode="auto">
          <a:xfrm>
            <a:off x="723900" y="9258300"/>
            <a:ext cx="9144000" cy="228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71076" bIns="0"/>
          <a:lstStyle/>
          <a:p>
            <a:pPr marL="69850" algn="l">
              <a:spcBef>
                <a:spcPts val="388"/>
              </a:spcBef>
            </a:pPr>
            <a:r>
              <a:rPr lang="en-US" sz="1600" dirty="0" smtClean="0">
                <a:solidFill>
                  <a:srgbClr val="005895"/>
                </a:solidFill>
                <a:latin typeface="Helvetica Neue" charset="0"/>
                <a:sym typeface="Helvetica Neue" charset="0"/>
              </a:rPr>
              <a:t>Arne</a:t>
            </a:r>
            <a:r>
              <a:rPr lang="en-US" sz="1600" baseline="0" dirty="0" smtClean="0">
                <a:solidFill>
                  <a:srgbClr val="005895"/>
                </a:solidFill>
                <a:latin typeface="Helvetica Neue" charset="0"/>
                <a:sym typeface="Helvetica Neue" charset="0"/>
              </a:rPr>
              <a:t> </a:t>
            </a:r>
            <a:r>
              <a:rPr lang="en-US" sz="1600" baseline="0" dirty="0" err="1" smtClean="0">
                <a:solidFill>
                  <a:srgbClr val="005895"/>
                </a:solidFill>
                <a:latin typeface="Helvetica Neue" charset="0"/>
                <a:sym typeface="Helvetica Neue" charset="0"/>
              </a:rPr>
              <a:t>Kiessling</a:t>
            </a:r>
            <a:r>
              <a:rPr lang="en-US" sz="1600" baseline="0" dirty="0" smtClean="0">
                <a:solidFill>
                  <a:srgbClr val="005895"/>
                </a:solidFill>
                <a:latin typeface="Helvetica Neue" charset="0"/>
                <a:sym typeface="Helvetica Neue" charset="0"/>
              </a:rPr>
              <a:t>, 4 May 2011</a:t>
            </a:r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553700" y="8807450"/>
            <a:ext cx="1841500" cy="806450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12398375" y="8877300"/>
            <a:ext cx="3175" cy="604838"/>
          </a:xfrm>
          <a:prstGeom prst="line">
            <a:avLst/>
          </a:prstGeom>
          <a:noFill/>
          <a:ln w="12700" cap="flat">
            <a:solidFill>
              <a:srgbClr val="00589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736600" y="1244600"/>
            <a:ext cx="12268200" cy="0"/>
          </a:xfrm>
          <a:prstGeom prst="line">
            <a:avLst/>
          </a:prstGeom>
          <a:noFill/>
          <a:ln w="25400" cap="flat">
            <a:solidFill>
              <a:srgbClr val="00589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055" name="Text Box 7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433300" y="9207500"/>
            <a:ext cx="341313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Helvetica Neue" charset="0"/>
                <a:sym typeface="Helvetica Neue" charset="0"/>
              </a:defRPr>
            </a:lvl1pPr>
          </a:lstStyle>
          <a:p>
            <a:fld id="{BEF13D71-6C4C-4096-BC0A-76F0F42758B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+mj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Helvetica Neue Light" charset="0"/>
          <a:ea typeface="ヒラギノ角ゴ ProN W3" charset="-128"/>
          <a:cs typeface="ヒラギノ角ゴ ProN W3" charset="-128"/>
          <a:sym typeface="Helvetica Neue Light" charset="0"/>
        </a:defRPr>
      </a:lvl9pPr>
    </p:titleStyle>
    <p:bodyStyle>
      <a:lvl1pPr marL="381000" indent="-381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1pPr>
      <a:lvl2pPr marL="7747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2pPr>
      <a:lvl3pPr marL="13462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3pPr>
      <a:lvl4pPr marL="19177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4pPr>
      <a:lvl5pPr marL="2489200" indent="-254000" algn="l" rtl="0" eaLnBrk="0" fontAlgn="base" hangingPunct="0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5pPr>
      <a:lvl6pPr marL="29464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6pPr>
      <a:lvl7pPr marL="34036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7pPr>
      <a:lvl8pPr marL="38608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8pPr>
      <a:lvl9pPr marL="4318000" indent="-254000" algn="l" rtl="0" fontAlgn="base">
        <a:lnSpc>
          <a:spcPct val="120000"/>
        </a:lnSpc>
        <a:spcBef>
          <a:spcPts val="700"/>
        </a:spcBef>
        <a:spcAft>
          <a:spcPct val="0"/>
        </a:spcAft>
        <a:buClr>
          <a:srgbClr val="005894"/>
        </a:buClr>
        <a:buSzPct val="69000"/>
        <a:buFont typeface="Helvetica Neue Light" charset="0"/>
        <a:buChar char="–"/>
        <a:defRPr sz="3600">
          <a:solidFill>
            <a:schemeClr val="tx1"/>
          </a:solidFill>
          <a:latin typeface="+mn-lt"/>
          <a:ea typeface="+mn-ea"/>
          <a:cs typeface="+mn-cs"/>
          <a:sym typeface="Helvetica Neue Ligh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1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381750" y="1128713"/>
            <a:ext cx="5321300" cy="748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14"/>
          <a:srcRect l="80664" t="87500" r="293" b="520"/>
          <a:stretch>
            <a:fillRect/>
          </a:stretch>
        </p:blipFill>
        <p:spPr bwMode="auto">
          <a:xfrm>
            <a:off x="10490200" y="8534400"/>
            <a:ext cx="2476500" cy="1168400"/>
          </a:xfrm>
          <a:prstGeom prst="rect">
            <a:avLst/>
          </a:prstGeom>
          <a:noFill/>
          <a:ln w="12700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000000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rgbClr val="000000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Contractual Relationship Requirements for End Users</a:t>
            </a:r>
            <a:endParaRPr lang="en-US" sz="400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816600" y="5613400"/>
            <a:ext cx="6858000" cy="2768600"/>
          </a:xfrm>
        </p:spPr>
        <p:txBody>
          <a:bodyPr/>
          <a:lstStyle/>
          <a:p>
            <a:r>
              <a:rPr lang="en-US" smtClean="0"/>
              <a:t>Implementation Update: Policy Proposal 2007-01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Phase Three – Resource De-registration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Three months after initially contacting the End User, the de-registration procedure will start if there is no response from the End User</a:t>
            </a:r>
          </a:p>
          <a:p>
            <a:pPr>
              <a:buFont typeface="Helvetica Neue Light" charset="0"/>
              <a:buNone/>
            </a:pPr>
            <a:endParaRPr lang="en-US" sz="3200" dirty="0" smtClean="0"/>
          </a:p>
          <a:p>
            <a:r>
              <a:rPr lang="en-US" sz="3200" dirty="0" smtClean="0"/>
              <a:t>No contract three months after response </a:t>
            </a:r>
            <a:r>
              <a:rPr lang="en-US" sz="3200" dirty="0" smtClean="0">
                <a:sym typeface="Wingdings" charset="2"/>
              </a:rPr>
              <a:t> </a:t>
            </a:r>
            <a:r>
              <a:rPr lang="en-US" sz="3200" dirty="0" smtClean="0"/>
              <a:t>de-registration procedure starts</a:t>
            </a:r>
          </a:p>
          <a:p>
            <a:pPr>
              <a:buFont typeface="Helvetica Neue Light" charset="0"/>
              <a:buNone/>
            </a:pPr>
            <a:endParaRPr lang="en-US" sz="3200" dirty="0" smtClean="0"/>
          </a:p>
          <a:p>
            <a:pPr algn="ctr">
              <a:buFont typeface="Helvetica Neue Light" charset="0"/>
              <a:buNone/>
            </a:pPr>
            <a:r>
              <a:rPr lang="en-US" sz="3200" dirty="0" smtClean="0"/>
              <a:t>For further questions, remarks or suggestions, contact us: </a:t>
            </a:r>
          </a:p>
          <a:p>
            <a:pPr algn="ctr">
              <a:buFont typeface="Helvetica Neue Light" charset="0"/>
              <a:buNone/>
            </a:pPr>
            <a:endParaRPr lang="en-US" sz="3200" dirty="0" smtClean="0"/>
          </a:p>
          <a:p>
            <a:pPr algn="ctr">
              <a:buFont typeface="Helvetica Neue Light" charset="0"/>
              <a:buNone/>
            </a:pPr>
            <a:r>
              <a:rPr lang="en-US" sz="3200" dirty="0" smtClean="0"/>
              <a:t>&lt;enduser-contract@ripe.net&gt;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1491F71-0380-482D-B64E-EDF10DE215F9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RIPE NCC Maintainer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</a:t>
            </a:r>
            <a:r>
              <a:rPr lang="en-GB" dirty="0" smtClean="0"/>
              <a:t>he RIPE NCC has historically assigned provider independent resources ...”</a:t>
            </a:r>
          </a:p>
          <a:p>
            <a:r>
              <a:rPr lang="en-GB" dirty="0" smtClean="0"/>
              <a:t>AS Numbers were not maintained</a:t>
            </a:r>
          </a:p>
          <a:p>
            <a:r>
              <a:rPr lang="en-GB" dirty="0" smtClean="0"/>
              <a:t>All independent Internet number resource database objects will have:</a:t>
            </a:r>
          </a:p>
          <a:p>
            <a:pPr>
              <a:buFont typeface="Helvetica Neue Light" charset="0"/>
              <a:buNone/>
            </a:pPr>
            <a:r>
              <a:rPr lang="en-GB" dirty="0" smtClean="0"/>
              <a:t>	</a:t>
            </a:r>
            <a:r>
              <a:rPr lang="en-GB" dirty="0" err="1" smtClean="0"/>
              <a:t>mnt</a:t>
            </a:r>
            <a:r>
              <a:rPr lang="en-GB" dirty="0" smtClean="0"/>
              <a:t>-by: RIPE-NCC-END-MNT</a:t>
            </a:r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E5C8CC-33EC-46F9-98B9-1386BB719D65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/>
          </p:cNvSpPr>
          <p:nvPr/>
        </p:nvSpPr>
        <p:spPr bwMode="auto">
          <a:xfrm>
            <a:off x="525463" y="4156075"/>
            <a:ext cx="6296025" cy="1181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71076" bIns="0" anchor="ctr"/>
          <a:lstStyle/>
          <a:p>
            <a:pPr marL="69850">
              <a:lnSpc>
                <a:spcPct val="120000"/>
              </a:lnSpc>
              <a:spcBef>
                <a:spcPts val="700"/>
              </a:spcBef>
            </a:pPr>
            <a:endParaRPr lang="en-US" sz="4000">
              <a:solidFill>
                <a:srgbClr val="005895"/>
              </a:solidFill>
            </a:endParaRPr>
          </a:p>
          <a:p>
            <a:pPr marL="69850">
              <a:lnSpc>
                <a:spcPct val="120000"/>
              </a:lnSpc>
              <a:spcBef>
                <a:spcPts val="700"/>
              </a:spcBef>
            </a:pPr>
            <a:endParaRPr lang="en-US" sz="4000">
              <a:solidFill>
                <a:srgbClr val="005895"/>
              </a:solidFill>
            </a:endParaRPr>
          </a:p>
          <a:p>
            <a:pPr marL="69850">
              <a:lnSpc>
                <a:spcPct val="120000"/>
              </a:lnSpc>
              <a:spcBef>
                <a:spcPts val="700"/>
              </a:spcBef>
            </a:pPr>
            <a:endParaRPr lang="en-US" sz="4000">
              <a:solidFill>
                <a:srgbClr val="005895"/>
              </a:solidFill>
            </a:endParaRPr>
          </a:p>
          <a:p>
            <a:pPr marL="69850">
              <a:lnSpc>
                <a:spcPct val="120000"/>
              </a:lnSpc>
              <a:spcBef>
                <a:spcPts val="700"/>
              </a:spcBef>
            </a:pPr>
            <a:endParaRPr lang="en-US" sz="4000">
              <a:solidFill>
                <a:srgbClr val="005895"/>
              </a:solidFill>
            </a:endParaRPr>
          </a:p>
          <a:p>
            <a:pPr marL="69850">
              <a:lnSpc>
                <a:spcPct val="120000"/>
              </a:lnSpc>
              <a:spcBef>
                <a:spcPts val="700"/>
              </a:spcBef>
            </a:pPr>
            <a:r>
              <a:rPr lang="en-US" sz="7200">
                <a:solidFill>
                  <a:srgbClr val="005895"/>
                </a:solidFill>
              </a:rPr>
              <a:t>Questions?</a:t>
            </a:r>
          </a:p>
          <a:p>
            <a:pPr marL="69850">
              <a:lnSpc>
                <a:spcPct val="120000"/>
              </a:lnSpc>
              <a:spcBef>
                <a:spcPts val="700"/>
              </a:spcBef>
            </a:pPr>
            <a:endParaRPr lang="en-US" sz="7200">
              <a:solidFill>
                <a:srgbClr val="005895"/>
              </a:solidFill>
            </a:endParaRPr>
          </a:p>
          <a:p>
            <a:pPr marL="69850">
              <a:lnSpc>
                <a:spcPct val="120000"/>
              </a:lnSpc>
              <a:spcBef>
                <a:spcPts val="700"/>
              </a:spcBef>
            </a:pPr>
            <a:endParaRPr lang="en-US" sz="4000">
              <a:solidFill>
                <a:srgbClr val="005895"/>
              </a:solidFill>
            </a:endParaRPr>
          </a:p>
          <a:p>
            <a:pPr marL="69850">
              <a:lnSpc>
                <a:spcPct val="120000"/>
              </a:lnSpc>
              <a:spcBef>
                <a:spcPts val="700"/>
              </a:spcBef>
            </a:pPr>
            <a:endParaRPr lang="en-US" sz="7200">
              <a:solidFill>
                <a:srgbClr val="005895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53F3EE-E575-417B-A1A7-87869CB6221C}" type="slidenum">
              <a:rPr lang="en-US"/>
              <a:pPr/>
              <a:t>2</a:t>
            </a:fld>
            <a:endParaRPr lang="en-US"/>
          </a:p>
        </p:txBody>
      </p:sp>
      <p:sp>
        <p:nvSpPr>
          <p:cNvPr id="3891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Policy Background</a:t>
            </a: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“The intention of this policy document is to ensure that the RIPE NCC (…) can confirm that the End User exists, continues to exist and that they continue to </a:t>
            </a:r>
            <a:r>
              <a:rPr lang="en-GB" sz="3200" dirty="0" err="1" smtClean="0"/>
              <a:t>fulfill</a:t>
            </a:r>
            <a:r>
              <a:rPr lang="en-GB" sz="3200" dirty="0" smtClean="0"/>
              <a:t> their obligations to comply with the original assignment conditions.”</a:t>
            </a:r>
          </a:p>
          <a:p>
            <a:pPr eaLnBrk="1" hangingPunct="1"/>
            <a:endParaRPr lang="en-US" dirty="0" smtClean="0"/>
          </a:p>
          <a:p>
            <a:r>
              <a:rPr lang="en-US" sz="3200" dirty="0" smtClean="0"/>
              <a:t>Phase One (new assignments):</a:t>
            </a:r>
          </a:p>
          <a:p>
            <a:pPr>
              <a:buFont typeface="Helvetica Neue Light" charset="0"/>
              <a:buNone/>
            </a:pPr>
            <a:r>
              <a:rPr lang="en-US" sz="3200" dirty="0" smtClean="0"/>
              <a:t>	- Implemented 3 March 2009</a:t>
            </a:r>
          </a:p>
          <a:p>
            <a:pPr eaLnBrk="1" hangingPunct="1">
              <a:buFont typeface="Helvetica Neue Light" charset="0"/>
              <a:buNone/>
            </a:pPr>
            <a:r>
              <a:rPr lang="en-US" sz="3200" dirty="0" smtClean="0"/>
              <a:t>	- 10,372 </a:t>
            </a:r>
            <a:r>
              <a:rPr lang="en-GB" sz="3200" dirty="0" smtClean="0"/>
              <a:t>independent Internet number resources assigned under the new policy since then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Resources Assigned Under the New Policy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2983F35-9C14-4A43-A0D1-C3E5BBC7B703}" type="slidenum">
              <a:rPr lang="en-US"/>
              <a:pPr/>
              <a:t>3</a:t>
            </a:fld>
            <a:endParaRPr lang="en-US"/>
          </a:p>
        </p:txBody>
      </p:sp>
      <p:pic>
        <p:nvPicPr>
          <p:cNvPr id="5" name="Picture 4" descr="chart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150" y="2405062"/>
            <a:ext cx="8572500" cy="494347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Phase Two - Existing Assignments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“(…) a contractual relationship must be put in place for End Users of provider independent number resources which were previously assigned (…)”</a:t>
            </a:r>
          </a:p>
          <a:p>
            <a:endParaRPr lang="en-GB" sz="3200" dirty="0" smtClean="0"/>
          </a:p>
          <a:p>
            <a:r>
              <a:rPr lang="en-US" sz="3200" dirty="0" smtClean="0"/>
              <a:t>Amount of resources: 26,940</a:t>
            </a:r>
          </a:p>
          <a:p>
            <a:endParaRPr lang="en-US" sz="3200" dirty="0" smtClean="0"/>
          </a:p>
          <a:p>
            <a:r>
              <a:rPr lang="en-US" sz="3200" dirty="0" smtClean="0"/>
              <a:t>Phase Two started in May 2009, finished on 15 March 2011</a:t>
            </a:r>
            <a:endParaRPr lang="en-GB" sz="3200" dirty="0" smtClean="0"/>
          </a:p>
          <a:p>
            <a:endParaRPr lang="en-GB" sz="3200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2996DED-AC22-4F51-B4C7-CE884C9830C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Phase Two Results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989F26-8CB1-4513-BE72-B8A41893A26B}" type="slidenum">
              <a:rPr lang="en-US"/>
              <a:pPr/>
              <a:t>5</a:t>
            </a:fld>
            <a:endParaRPr lang="en-US"/>
          </a:p>
        </p:txBody>
      </p:sp>
      <p:pic>
        <p:nvPicPr>
          <p:cNvPr id="5" name="Picture 4" descr="chart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0912" y="1747837"/>
            <a:ext cx="8562975" cy="62579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Phase Three – “Orphaned Assignments”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Directly contacting End Users who have not entered a contract with a sponsoring LIR or the RIPE NCC</a:t>
            </a:r>
          </a:p>
          <a:p>
            <a:endParaRPr lang="en-US" sz="3200" dirty="0" smtClean="0"/>
          </a:p>
          <a:p>
            <a:r>
              <a:rPr lang="en-US" sz="3200" dirty="0" smtClean="0"/>
              <a:t>Started 15 March 2011</a:t>
            </a:r>
          </a:p>
          <a:p>
            <a:endParaRPr lang="en-US" sz="3200" dirty="0" smtClean="0"/>
          </a:p>
          <a:p>
            <a:r>
              <a:rPr lang="en-US" sz="3200" dirty="0" smtClean="0"/>
              <a:t>End Users are asked to fill in a feedback form; RIPE NCC to follow up based on the End User feedback</a:t>
            </a:r>
          </a:p>
          <a:p>
            <a:endParaRPr lang="en-US" sz="3200" dirty="0" smtClean="0"/>
          </a:p>
          <a:p>
            <a:r>
              <a:rPr lang="en-US" sz="3200" dirty="0" smtClean="0"/>
              <a:t>Independent Internet number resources listed in closed registries are also included in Phase 3 (approx. 6,800)</a:t>
            </a:r>
          </a:p>
          <a:p>
            <a:endParaRPr lang="en-US" sz="3200" dirty="0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E643317-BA66-4156-9E7F-11A5C93B899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Resources to be Considered in Phase Three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C7CC851-29CD-4715-B264-D31636E88C2B}" type="slidenum">
              <a:rPr lang="en-US"/>
              <a:pPr/>
              <a:t>7</a:t>
            </a:fld>
            <a:endParaRPr lang="en-US"/>
          </a:p>
        </p:txBody>
      </p:sp>
      <p:pic>
        <p:nvPicPr>
          <p:cNvPr id="5" name="Picture 4" descr="chart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150" y="2909887"/>
            <a:ext cx="8572500" cy="39338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Phase Three – Contact End Users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“</a:t>
            </a:r>
            <a:r>
              <a:rPr lang="en-GB" sz="3200" smtClean="0"/>
              <a:t>Registration data (range, contact information, status, etc.) must be correct at all times (i.e., they have to be maintained).”</a:t>
            </a:r>
            <a:endParaRPr lang="en-US" sz="3200" smtClean="0"/>
          </a:p>
          <a:p>
            <a:endParaRPr lang="en-US" sz="3200" smtClean="0"/>
          </a:p>
          <a:p>
            <a:r>
              <a:rPr lang="en-US" sz="3200" smtClean="0"/>
              <a:t>Contact based on registration data in the RIPE Database, using different levels of contact details</a:t>
            </a:r>
          </a:p>
          <a:p>
            <a:endParaRPr lang="en-US" sz="3200" smtClean="0"/>
          </a:p>
          <a:p>
            <a:r>
              <a:rPr lang="en-US" sz="3200" smtClean="0"/>
              <a:t>Contact method: by email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1E071C-32B5-432F-813D-BE639345C78F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Phase Three - Process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Contacting End User in batches, prioritised by resource visibility in global routing table</a:t>
            </a:r>
          </a:p>
          <a:p>
            <a:r>
              <a:rPr lang="en-US" sz="3200" smtClean="0"/>
              <a:t>Resource visibility: current, recent (&lt; 12 months), old (&gt; 12 months)</a:t>
            </a:r>
          </a:p>
          <a:p>
            <a:r>
              <a:rPr lang="en-US" sz="3200" smtClean="0"/>
              <a:t>End Users will be directed to an online form to provide feedback regarding resource usage, holdership, etc.</a:t>
            </a:r>
          </a:p>
          <a:p>
            <a:r>
              <a:rPr lang="en-US" sz="3200" smtClean="0"/>
              <a:t>Monitoring activity on online forms and keeping logs</a:t>
            </a:r>
          </a:p>
          <a:p>
            <a:r>
              <a:rPr lang="en-US" sz="3200" smtClean="0"/>
              <a:t>Manual follow-up by the RIPE NCC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B936CB0-7D54-4886-A27D-06E087626BD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">
      <a:dk1>
        <a:srgbClr val="005894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4A7E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5894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4A7E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 Neue Light"/>
        <a:ea typeface="ヒラギノ角ゴ ProN W3"/>
        <a:cs typeface="ヒラギノ角ゴ ProN W3"/>
      </a:majorFont>
      <a:minorFont>
        <a:latin typeface="Helvetica Neue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Questions">
  <a:themeElements>
    <a:clrScheme name="">
      <a:dk1>
        <a:srgbClr val="005894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99"/>
      </a:accent2>
      <a:accent3>
        <a:srgbClr val="FFFFFF"/>
      </a:accent3>
      <a:accent4>
        <a:srgbClr val="004A7E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Question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CD202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5894"/>
            </a:solidFill>
            <a:effectLst/>
            <a:latin typeface="Helvetica Neue Light" charset="0"/>
            <a:ea typeface="ヒラギノ角ゴ ProN W3" charset="-128"/>
            <a:cs typeface="ヒラギノ角ゴ ProN W3" charset="-128"/>
            <a:sym typeface="Helvetica Neue Light" charset="0"/>
          </a:defRPr>
        </a:defPPr>
      </a:lstStyle>
    </a:lnDef>
  </a:objectDefaults>
  <a:extraClrSchemeLst>
    <a:extraClrScheme>
      <a:clrScheme name="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Pages>0</Pages>
  <Words>408</Words>
  <Characters>0</Characters>
  <Application>Microsoft Office PowerPoint</Application>
  <PresentationFormat>Custom</PresentationFormat>
  <Lines>0</Lines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Title &amp; Subtitle</vt:lpstr>
      <vt:lpstr>Title &amp; Bullets</vt:lpstr>
      <vt:lpstr>Questions</vt:lpstr>
      <vt:lpstr>Contractual Relationship Requirements for End Users</vt:lpstr>
      <vt:lpstr>Policy Background</vt:lpstr>
      <vt:lpstr>Resources Assigned Under the New Policy</vt:lpstr>
      <vt:lpstr>Phase Two - Existing Assignments</vt:lpstr>
      <vt:lpstr>Phase Two Results</vt:lpstr>
      <vt:lpstr>Phase Three – “Orphaned Assignments”</vt:lpstr>
      <vt:lpstr>Resources to be Considered in Phase Three</vt:lpstr>
      <vt:lpstr>Phase Three – Contact End Users</vt:lpstr>
      <vt:lpstr>Phase Three - Process</vt:lpstr>
      <vt:lpstr>Phase Three – Resource De-registration</vt:lpstr>
      <vt:lpstr>RIPE NCC Maintainer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Arne Kiessling</dc:creator>
  <cp:lastModifiedBy>Administrator</cp:lastModifiedBy>
  <cp:revision>87</cp:revision>
  <dcterms:modified xsi:type="dcterms:W3CDTF">2011-05-04T09:52:59Z</dcterms:modified>
</cp:coreProperties>
</file>