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Layouts/slideLayout14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Default Extension="jpeg" ContentType="image/jpeg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1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Masters/slideMaster12.xml" ContentType="application/vnd.openxmlformats-officedocument.presentationml.slideMaster+xml"/>
  <Override PartName="/ppt/slides/slide3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53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4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0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slides/slide48.xml" ContentType="application/vnd.openxmlformats-officedocument.presentationml.slide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s/slide32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721" r:id="rId7"/>
    <p:sldMasterId id="2147483733" r:id="rId8"/>
    <p:sldMasterId id="2147483769" r:id="rId9"/>
    <p:sldMasterId id="2147483781" r:id="rId10"/>
    <p:sldMasterId id="2147483793" r:id="rId11"/>
    <p:sldMasterId id="2147483805" r:id="rId12"/>
    <p:sldMasterId id="2147483853" r:id="rId13"/>
    <p:sldMasterId id="2147483865" r:id="rId14"/>
  </p:sldMasterIdLst>
  <p:notesMasterIdLst>
    <p:notesMasterId r:id="rId70"/>
  </p:notesMasterIdLst>
  <p:handoutMasterIdLst>
    <p:handoutMasterId r:id="rId71"/>
  </p:handoutMasterIdLst>
  <p:sldIdLst>
    <p:sldId id="257" r:id="rId15"/>
    <p:sldId id="258" r:id="rId16"/>
    <p:sldId id="260" r:id="rId17"/>
    <p:sldId id="384" r:id="rId18"/>
    <p:sldId id="261" r:id="rId19"/>
    <p:sldId id="262" r:id="rId20"/>
    <p:sldId id="263" r:id="rId21"/>
    <p:sldId id="358" r:id="rId22"/>
    <p:sldId id="385" r:id="rId23"/>
    <p:sldId id="420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  <p:sldId id="478" r:id="rId47"/>
    <p:sldId id="479" r:id="rId48"/>
    <p:sldId id="480" r:id="rId49"/>
    <p:sldId id="393" r:id="rId50"/>
    <p:sldId id="394" r:id="rId51"/>
    <p:sldId id="395" r:id="rId52"/>
    <p:sldId id="396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386" r:id="rId62"/>
    <p:sldId id="387" r:id="rId63"/>
    <p:sldId id="389" r:id="rId64"/>
    <p:sldId id="388" r:id="rId65"/>
    <p:sldId id="390" r:id="rId66"/>
    <p:sldId id="391" r:id="rId67"/>
    <p:sldId id="392" r:id="rId68"/>
    <p:sldId id="306" r:id="rId6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1pPr>
    <a:lvl2pPr marL="456490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2pPr>
    <a:lvl3pPr marL="912993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3pPr>
    <a:lvl4pPr marL="1369500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4pPr>
    <a:lvl5pPr marL="1825996" algn="ctr" rtl="0" fontAlgn="base">
      <a:spcBef>
        <a:spcPts val="275"/>
      </a:spcBef>
      <a:spcAft>
        <a:spcPct val="0"/>
      </a:spcAft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5pPr>
    <a:lvl6pPr marL="2282490" algn="l" defTabSz="45649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6pPr>
    <a:lvl7pPr marL="2738995" algn="l" defTabSz="45649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7pPr>
    <a:lvl8pPr marL="3195490" algn="l" defTabSz="45649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8pPr>
    <a:lvl9pPr marL="3651990" algn="l" defTabSz="456490" rtl="0" eaLnBrk="1" latinLnBrk="0" hangingPunct="1">
      <a:defRPr sz="2400" kern="1200">
        <a:solidFill>
          <a:srgbClr val="005895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6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24CCAB-42C6-D549-BAC9-1F4056067F58}" type="datetime1">
              <a:rPr lang="en-US"/>
              <a:pPr>
                <a:defRPr/>
              </a:pPr>
              <a:t>5/4/11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D3E89A-5A63-604E-803E-FA5F9F10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6932E5-ECDC-B749-91E8-17FF095A9650}" type="datetime1">
              <a:rPr lang="en-US"/>
              <a:pPr>
                <a:defRPr/>
              </a:pPr>
              <a:t>5/4/11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4C8633-85E0-2742-AD65-B9147D0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Fin, Admin, Facilities, Legal and IT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853AC1-2940-2A41-A6CB-4C1A300389E2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Improved Financial Reporting by automation by reducing FTE effort to produce financial reports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2B394B-9D28-8144-960D-D1154B5214F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Legal support in all RIPE NCC activities</a:t>
            </a:r>
          </a:p>
          <a:p>
            <a:pPr eaLnBrk="1" hangingPunct="1">
              <a:defRPr/>
            </a:pPr>
            <a:r>
              <a:rPr lang="en-US" dirty="0" smtClean="0"/>
              <a:t>Legal analysis and framework of new services</a:t>
            </a:r>
          </a:p>
          <a:p>
            <a:pPr eaLnBrk="1" hangingPunct="1">
              <a:defRPr/>
            </a:pPr>
            <a:r>
              <a:rPr lang="en-US" dirty="0" smtClean="0"/>
              <a:t>Legal impact analysis on RIPE Policy proposals</a:t>
            </a:r>
          </a:p>
          <a:p>
            <a:pPr eaLnBrk="1" hangingPunct="1">
              <a:defRPr/>
            </a:pPr>
            <a:r>
              <a:rPr lang="en-US" dirty="0" smtClean="0"/>
              <a:t>Fortifying authorship rights for RIPE Policies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EC Data Protection consultation</a:t>
            </a:r>
          </a:p>
          <a:p>
            <a:pPr lvl="1" eaLnBrk="1" hangingPunct="1">
              <a:defRPr/>
            </a:pPr>
            <a:r>
              <a:rPr lang="en-US" sz="2000" dirty="0" smtClean="0"/>
              <a:t>Participation in DP discussions on the new EU legal framework</a:t>
            </a:r>
          </a:p>
          <a:p>
            <a:pPr eaLnBrk="1" hangingPunct="1">
              <a:defRPr/>
            </a:pPr>
            <a:r>
              <a:rPr lang="en-US" dirty="0" smtClean="0"/>
              <a:t>European Commission </a:t>
            </a:r>
          </a:p>
          <a:p>
            <a:pPr lvl="1" eaLnBrk="1" hangingPunct="1">
              <a:defRPr/>
            </a:pPr>
            <a:r>
              <a:rPr lang="en-US" sz="2000" dirty="0" smtClean="0"/>
              <a:t> participating in discussion on cybercrime - May 2010 </a:t>
            </a:r>
          </a:p>
          <a:p>
            <a:pPr eaLnBrk="1" hangingPunct="1">
              <a:defRPr/>
            </a:pPr>
            <a:r>
              <a:rPr lang="en-US" dirty="0" smtClean="0"/>
              <a:t>Council of Europe </a:t>
            </a:r>
          </a:p>
          <a:p>
            <a:pPr lvl="1" eaLnBrk="1" hangingPunct="1">
              <a:buFont typeface="Helvetica Neue Light" charset="0"/>
              <a:buNone/>
              <a:defRPr/>
            </a:pPr>
            <a:r>
              <a:rPr lang="en-US" sz="2000" dirty="0" smtClean="0"/>
              <a:t>- Cybercrime convention &amp; advisory group on cross border Internet</a:t>
            </a:r>
          </a:p>
          <a:p>
            <a:pPr eaLnBrk="1" hangingPunct="1">
              <a:defRPr/>
            </a:pPr>
            <a:r>
              <a:rPr lang="en-US" dirty="0" smtClean="0"/>
              <a:t>IGF participation</a:t>
            </a:r>
          </a:p>
          <a:p>
            <a:pPr eaLnBrk="1" hangingPunct="1">
              <a:defRPr/>
            </a:pPr>
            <a:r>
              <a:rPr lang="en-US" dirty="0" smtClean="0"/>
              <a:t>LE roundtable – March 2011, London</a:t>
            </a:r>
          </a:p>
          <a:p>
            <a:pPr eaLnBrk="1" hangingPunct="1">
              <a:defRPr/>
            </a:pPr>
            <a:r>
              <a:rPr lang="en-US" dirty="0" smtClean="0"/>
              <a:t>Cybercrime Working Party (CCWP)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2007-01 support with contractual requirements</a:t>
            </a:r>
          </a:p>
          <a:p>
            <a:pPr eaLnBrk="1" hangingPunct="1">
              <a:defRPr/>
            </a:pPr>
            <a:r>
              <a:rPr lang="en-US" dirty="0" smtClean="0"/>
              <a:t>Dealing with information requests by </a:t>
            </a:r>
            <a:r>
              <a:rPr lang="en-US" dirty="0" err="1" smtClean="0"/>
              <a:t>LEAs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E19E65-32C5-FE40-B5FE-213930382A6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4713B9-6BCA-144E-9AE8-948C99BE6DF4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0" indent="0" algn="ctr">
              <a:buNone/>
              <a:defRPr/>
            </a:lvl2pPr>
            <a:lvl3pPr marL="912993" indent="0" algn="ctr">
              <a:buNone/>
              <a:defRPr/>
            </a:lvl3pPr>
            <a:lvl4pPr marL="1369500" indent="0" algn="ctr">
              <a:buNone/>
              <a:defRPr/>
            </a:lvl4pPr>
            <a:lvl5pPr marL="1825996" indent="0" algn="ctr">
              <a:buNone/>
              <a:defRPr/>
            </a:lvl5pPr>
            <a:lvl6pPr marL="2282490" indent="0" algn="ctr">
              <a:buNone/>
              <a:defRPr/>
            </a:lvl6pPr>
            <a:lvl7pPr marL="2738995" indent="0" algn="ctr">
              <a:buNone/>
              <a:defRPr/>
            </a:lvl7pPr>
            <a:lvl8pPr marL="3195490" indent="0" algn="ctr">
              <a:buNone/>
              <a:defRPr/>
            </a:lvl8pPr>
            <a:lvl9pPr marL="36519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76" indent="0" algn="ctr">
              <a:buNone/>
              <a:defRPr/>
            </a:lvl2pPr>
            <a:lvl3pPr marL="641958" indent="0" algn="ctr">
              <a:buNone/>
              <a:defRPr/>
            </a:lvl3pPr>
            <a:lvl4pPr marL="962939" indent="0" algn="ctr">
              <a:buNone/>
              <a:defRPr/>
            </a:lvl4pPr>
            <a:lvl5pPr marL="1283921" indent="0" algn="ctr">
              <a:buNone/>
              <a:defRPr/>
            </a:lvl5pPr>
            <a:lvl6pPr marL="1604904" indent="0" algn="ctr">
              <a:buNone/>
              <a:defRPr/>
            </a:lvl6pPr>
            <a:lvl7pPr marL="1925882" indent="0" algn="ctr">
              <a:buNone/>
              <a:defRPr/>
            </a:lvl7pPr>
            <a:lvl8pPr marL="2246866" indent="0" algn="ctr">
              <a:buNone/>
              <a:defRPr/>
            </a:lvl8pPr>
            <a:lvl9pPr marL="2567844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76" indent="0">
              <a:buNone/>
              <a:defRPr sz="1300"/>
            </a:lvl2pPr>
            <a:lvl3pPr marL="641958" indent="0">
              <a:buNone/>
              <a:defRPr sz="1100"/>
            </a:lvl3pPr>
            <a:lvl4pPr marL="962939" indent="0">
              <a:buNone/>
              <a:defRPr sz="1000"/>
            </a:lvl4pPr>
            <a:lvl5pPr marL="1283921" indent="0">
              <a:buNone/>
              <a:defRPr sz="1000"/>
            </a:lvl5pPr>
            <a:lvl6pPr marL="1604904" indent="0">
              <a:buNone/>
              <a:defRPr sz="1000"/>
            </a:lvl6pPr>
            <a:lvl7pPr marL="1925882" indent="0">
              <a:buNone/>
              <a:defRPr sz="1000"/>
            </a:lvl7pPr>
            <a:lvl8pPr marL="2246866" indent="0">
              <a:buNone/>
              <a:defRPr sz="1000"/>
            </a:lvl8pPr>
            <a:lvl9pPr marL="2567844" indent="0">
              <a:buNone/>
              <a:defRPr sz="10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4812" y="3946922"/>
            <a:ext cx="2294930" cy="1946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98" y="3946922"/>
            <a:ext cx="2294930" cy="1946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76" indent="0">
              <a:buNone/>
              <a:defRPr sz="1400" b="1"/>
            </a:lvl2pPr>
            <a:lvl3pPr marL="641958" indent="0">
              <a:buNone/>
              <a:defRPr sz="1300" b="1"/>
            </a:lvl3pPr>
            <a:lvl4pPr marL="962939" indent="0">
              <a:buNone/>
              <a:defRPr sz="1100" b="1"/>
            </a:lvl4pPr>
            <a:lvl5pPr marL="1283921" indent="0">
              <a:buNone/>
              <a:defRPr sz="1100" b="1"/>
            </a:lvl5pPr>
            <a:lvl6pPr marL="1604904" indent="0">
              <a:buNone/>
              <a:defRPr sz="1100" b="1"/>
            </a:lvl6pPr>
            <a:lvl7pPr marL="1925882" indent="0">
              <a:buNone/>
              <a:defRPr sz="1100" b="1"/>
            </a:lvl7pPr>
            <a:lvl8pPr marL="2246866" indent="0">
              <a:buNone/>
              <a:defRPr sz="1100" b="1"/>
            </a:lvl8pPr>
            <a:lvl9pPr marL="2567844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76" indent="0">
              <a:buNone/>
              <a:defRPr sz="1400" b="1"/>
            </a:lvl2pPr>
            <a:lvl3pPr marL="641958" indent="0">
              <a:buNone/>
              <a:defRPr sz="1300" b="1"/>
            </a:lvl3pPr>
            <a:lvl4pPr marL="962939" indent="0">
              <a:buNone/>
              <a:defRPr sz="1100" b="1"/>
            </a:lvl4pPr>
            <a:lvl5pPr marL="1283921" indent="0">
              <a:buNone/>
              <a:defRPr sz="1100" b="1"/>
            </a:lvl5pPr>
            <a:lvl6pPr marL="1604904" indent="0">
              <a:buNone/>
              <a:defRPr sz="1100" b="1"/>
            </a:lvl6pPr>
            <a:lvl7pPr marL="1925882" indent="0">
              <a:buNone/>
              <a:defRPr sz="1100" b="1"/>
            </a:lvl7pPr>
            <a:lvl8pPr marL="2246866" indent="0">
              <a:buNone/>
              <a:defRPr sz="1100" b="1"/>
            </a:lvl8pPr>
            <a:lvl9pPr marL="2567844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02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76" indent="0">
              <a:buNone/>
              <a:defRPr sz="800"/>
            </a:lvl2pPr>
            <a:lvl3pPr marL="641958" indent="0">
              <a:buNone/>
              <a:defRPr sz="700"/>
            </a:lvl3pPr>
            <a:lvl4pPr marL="962939" indent="0">
              <a:buNone/>
              <a:defRPr sz="600"/>
            </a:lvl4pPr>
            <a:lvl5pPr marL="1283921" indent="0">
              <a:buNone/>
              <a:defRPr sz="600"/>
            </a:lvl5pPr>
            <a:lvl6pPr marL="1604904" indent="0">
              <a:buNone/>
              <a:defRPr sz="600"/>
            </a:lvl6pPr>
            <a:lvl7pPr marL="1925882" indent="0">
              <a:buNone/>
              <a:defRPr sz="600"/>
            </a:lvl7pPr>
            <a:lvl8pPr marL="2246866" indent="0">
              <a:buNone/>
              <a:defRPr sz="600"/>
            </a:lvl8pPr>
            <a:lvl9pPr marL="2567844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4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76" indent="0">
              <a:buNone/>
              <a:defRPr sz="2000"/>
            </a:lvl2pPr>
            <a:lvl3pPr marL="641958" indent="0">
              <a:buNone/>
              <a:defRPr sz="1700"/>
            </a:lvl3pPr>
            <a:lvl4pPr marL="962939" indent="0">
              <a:buNone/>
              <a:defRPr sz="1400"/>
            </a:lvl4pPr>
            <a:lvl5pPr marL="1283921" indent="0">
              <a:buNone/>
              <a:defRPr sz="1400"/>
            </a:lvl5pPr>
            <a:lvl6pPr marL="1604904" indent="0">
              <a:buNone/>
              <a:defRPr sz="1400"/>
            </a:lvl6pPr>
            <a:lvl7pPr marL="1925882" indent="0">
              <a:buNone/>
              <a:defRPr sz="1400"/>
            </a:lvl7pPr>
            <a:lvl8pPr marL="2246866" indent="0">
              <a:buNone/>
              <a:defRPr sz="1400"/>
            </a:lvl8pPr>
            <a:lvl9pPr marL="2567844" indent="0">
              <a:buNone/>
              <a:defRPr sz="14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76" indent="0">
              <a:buNone/>
              <a:defRPr sz="800"/>
            </a:lvl2pPr>
            <a:lvl3pPr marL="641958" indent="0">
              <a:buNone/>
              <a:defRPr sz="700"/>
            </a:lvl3pPr>
            <a:lvl4pPr marL="962939" indent="0">
              <a:buNone/>
              <a:defRPr sz="600"/>
            </a:lvl4pPr>
            <a:lvl5pPr marL="1283921" indent="0">
              <a:buNone/>
              <a:defRPr sz="600"/>
            </a:lvl5pPr>
            <a:lvl6pPr marL="1604904" indent="0">
              <a:buNone/>
              <a:defRPr sz="600"/>
            </a:lvl6pPr>
            <a:lvl7pPr marL="1925882" indent="0">
              <a:buNone/>
              <a:defRPr sz="600"/>
            </a:lvl7pPr>
            <a:lvl8pPr marL="2246866" indent="0">
              <a:buNone/>
              <a:defRPr sz="600"/>
            </a:lvl8pPr>
            <a:lvl9pPr marL="2567844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7151" y="2006600"/>
            <a:ext cx="1162050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1" y="2006600"/>
            <a:ext cx="333375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7574" y="1794896"/>
            <a:ext cx="1174254" cy="4098727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4842" y="1794896"/>
            <a:ext cx="3415605" cy="4098727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76" indent="0" algn="ctr">
              <a:buNone/>
              <a:defRPr/>
            </a:lvl2pPr>
            <a:lvl3pPr marL="641958" indent="0" algn="ctr">
              <a:buNone/>
              <a:defRPr/>
            </a:lvl3pPr>
            <a:lvl4pPr marL="962939" indent="0" algn="ctr">
              <a:buNone/>
              <a:defRPr/>
            </a:lvl4pPr>
            <a:lvl5pPr marL="1283921" indent="0" algn="ctr">
              <a:buNone/>
              <a:defRPr/>
            </a:lvl5pPr>
            <a:lvl6pPr marL="1604904" indent="0" algn="ctr">
              <a:buNone/>
              <a:defRPr/>
            </a:lvl6pPr>
            <a:lvl7pPr marL="1925882" indent="0" algn="ctr">
              <a:buNone/>
              <a:defRPr/>
            </a:lvl7pPr>
            <a:lvl8pPr marL="2246866" indent="0" algn="ctr">
              <a:buNone/>
              <a:defRPr/>
            </a:lvl8pPr>
            <a:lvl9pPr marL="2567844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F9AE-639E-BC44-A20F-DA7A40465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6E4A-35F3-6345-8621-780D23E88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76" indent="0">
              <a:buNone/>
              <a:defRPr sz="1300"/>
            </a:lvl2pPr>
            <a:lvl3pPr marL="641958" indent="0">
              <a:buNone/>
              <a:defRPr sz="1100"/>
            </a:lvl3pPr>
            <a:lvl4pPr marL="962939" indent="0">
              <a:buNone/>
              <a:defRPr sz="1000"/>
            </a:lvl4pPr>
            <a:lvl5pPr marL="1283921" indent="0">
              <a:buNone/>
              <a:defRPr sz="1000"/>
            </a:lvl5pPr>
            <a:lvl6pPr marL="1604904" indent="0">
              <a:buNone/>
              <a:defRPr sz="1000"/>
            </a:lvl6pPr>
            <a:lvl7pPr marL="1925882" indent="0">
              <a:buNone/>
              <a:defRPr sz="1000"/>
            </a:lvl7pPr>
            <a:lvl8pPr marL="2246866" indent="0">
              <a:buNone/>
              <a:defRPr sz="1000"/>
            </a:lvl8pPr>
            <a:lvl9pPr marL="2567844" indent="0">
              <a:buNone/>
              <a:defRPr sz="10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1D22-2F4A-674E-898F-C034C3E02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134070"/>
            <a:ext cx="4080867" cy="50363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87" y="1134070"/>
            <a:ext cx="4080867" cy="50363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A918-21A2-6146-B2DC-FF32DD672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76" indent="0">
              <a:buNone/>
              <a:defRPr sz="1400" b="1"/>
            </a:lvl2pPr>
            <a:lvl3pPr marL="641958" indent="0">
              <a:buNone/>
              <a:defRPr sz="1300" b="1"/>
            </a:lvl3pPr>
            <a:lvl4pPr marL="962939" indent="0">
              <a:buNone/>
              <a:defRPr sz="1100" b="1"/>
            </a:lvl4pPr>
            <a:lvl5pPr marL="1283921" indent="0">
              <a:buNone/>
              <a:defRPr sz="1100" b="1"/>
            </a:lvl5pPr>
            <a:lvl6pPr marL="1604904" indent="0">
              <a:buNone/>
              <a:defRPr sz="1100" b="1"/>
            </a:lvl6pPr>
            <a:lvl7pPr marL="1925882" indent="0">
              <a:buNone/>
              <a:defRPr sz="1100" b="1"/>
            </a:lvl7pPr>
            <a:lvl8pPr marL="2246866" indent="0">
              <a:buNone/>
              <a:defRPr sz="1100" b="1"/>
            </a:lvl8pPr>
            <a:lvl9pPr marL="2567844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76" indent="0">
              <a:buNone/>
              <a:defRPr sz="1400" b="1"/>
            </a:lvl2pPr>
            <a:lvl3pPr marL="641958" indent="0">
              <a:buNone/>
              <a:defRPr sz="1300" b="1"/>
            </a:lvl3pPr>
            <a:lvl4pPr marL="962939" indent="0">
              <a:buNone/>
              <a:defRPr sz="1100" b="1"/>
            </a:lvl4pPr>
            <a:lvl5pPr marL="1283921" indent="0">
              <a:buNone/>
              <a:defRPr sz="1100" b="1"/>
            </a:lvl5pPr>
            <a:lvl6pPr marL="1604904" indent="0">
              <a:buNone/>
              <a:defRPr sz="1100" b="1"/>
            </a:lvl6pPr>
            <a:lvl7pPr marL="1925882" indent="0">
              <a:buNone/>
              <a:defRPr sz="1100" b="1"/>
            </a:lvl7pPr>
            <a:lvl8pPr marL="2246866" indent="0">
              <a:buNone/>
              <a:defRPr sz="1100" b="1"/>
            </a:lvl8pPr>
            <a:lvl9pPr marL="2567844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1ED0-FA89-A843-A264-0EFBA53F0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269E-2074-C04A-AEBC-CF3642F11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4CDF-616B-E84B-AF0A-247F0D893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02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76" indent="0">
              <a:buNone/>
              <a:defRPr sz="800"/>
            </a:lvl2pPr>
            <a:lvl3pPr marL="641958" indent="0">
              <a:buNone/>
              <a:defRPr sz="700"/>
            </a:lvl3pPr>
            <a:lvl4pPr marL="962939" indent="0">
              <a:buNone/>
              <a:defRPr sz="600"/>
            </a:lvl4pPr>
            <a:lvl5pPr marL="1283921" indent="0">
              <a:buNone/>
              <a:defRPr sz="600"/>
            </a:lvl5pPr>
            <a:lvl6pPr marL="1604904" indent="0">
              <a:buNone/>
              <a:defRPr sz="600"/>
            </a:lvl6pPr>
            <a:lvl7pPr marL="1925882" indent="0">
              <a:buNone/>
              <a:defRPr sz="600"/>
            </a:lvl7pPr>
            <a:lvl8pPr marL="2246866" indent="0">
              <a:buNone/>
              <a:defRPr sz="600"/>
            </a:lvl8pPr>
            <a:lvl9pPr marL="2567844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0163-39E4-FC47-8A98-F2135EB9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4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76" indent="0">
              <a:buNone/>
              <a:defRPr sz="2000"/>
            </a:lvl2pPr>
            <a:lvl3pPr marL="641958" indent="0">
              <a:buNone/>
              <a:defRPr sz="1700"/>
            </a:lvl3pPr>
            <a:lvl4pPr marL="962939" indent="0">
              <a:buNone/>
              <a:defRPr sz="1400"/>
            </a:lvl4pPr>
            <a:lvl5pPr marL="1283921" indent="0">
              <a:buNone/>
              <a:defRPr sz="1400"/>
            </a:lvl5pPr>
            <a:lvl6pPr marL="1604904" indent="0">
              <a:buNone/>
              <a:defRPr sz="1400"/>
            </a:lvl6pPr>
            <a:lvl7pPr marL="1925882" indent="0">
              <a:buNone/>
              <a:defRPr sz="1400"/>
            </a:lvl7pPr>
            <a:lvl8pPr marL="2246866" indent="0">
              <a:buNone/>
              <a:defRPr sz="1400"/>
            </a:lvl8pPr>
            <a:lvl9pPr marL="2567844" indent="0">
              <a:buNone/>
              <a:defRPr sz="14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76" indent="0">
              <a:buNone/>
              <a:defRPr sz="800"/>
            </a:lvl2pPr>
            <a:lvl3pPr marL="641958" indent="0">
              <a:buNone/>
              <a:defRPr sz="700"/>
            </a:lvl3pPr>
            <a:lvl4pPr marL="962939" indent="0">
              <a:buNone/>
              <a:defRPr sz="600"/>
            </a:lvl4pPr>
            <a:lvl5pPr marL="1283921" indent="0">
              <a:buNone/>
              <a:defRPr sz="600"/>
            </a:lvl5pPr>
            <a:lvl6pPr marL="1604904" indent="0">
              <a:buNone/>
              <a:defRPr sz="600"/>
            </a:lvl6pPr>
            <a:lvl7pPr marL="1925882" indent="0">
              <a:buNone/>
              <a:defRPr sz="600"/>
            </a:lvl7pPr>
            <a:lvl8pPr marL="2246866" indent="0">
              <a:buNone/>
              <a:defRPr sz="600"/>
            </a:lvl8pPr>
            <a:lvl9pPr marL="2567844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E074-219C-554F-991E-AA91722E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0" indent="0" algn="ctr">
              <a:buNone/>
              <a:defRPr/>
            </a:lvl2pPr>
            <a:lvl3pPr marL="912993" indent="0" algn="ctr">
              <a:buNone/>
              <a:defRPr/>
            </a:lvl3pPr>
            <a:lvl4pPr marL="1369500" indent="0" algn="ctr">
              <a:buNone/>
              <a:defRPr/>
            </a:lvl4pPr>
            <a:lvl5pPr marL="1825996" indent="0" algn="ctr">
              <a:buNone/>
              <a:defRPr/>
            </a:lvl5pPr>
            <a:lvl6pPr marL="2282490" indent="0" algn="ctr">
              <a:buNone/>
              <a:defRPr/>
            </a:lvl6pPr>
            <a:lvl7pPr marL="2738995" indent="0" algn="ctr">
              <a:buNone/>
              <a:defRPr/>
            </a:lvl7pPr>
            <a:lvl8pPr marL="3195490" indent="0" algn="ctr">
              <a:buNone/>
              <a:defRPr/>
            </a:lvl8pPr>
            <a:lvl9pPr marL="36519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3B82-AB98-D642-A90D-21DD24FD7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9F84-9949-3645-B61E-C1DDE01A5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1730" y="178594"/>
            <a:ext cx="2067223" cy="599182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2" y="178594"/>
            <a:ext cx="6094512" cy="599182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5BC6-8AA2-AC43-8975-38F1EB94A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197" tIns="32095" rIns="64197" bIns="32095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6"/>
            <a:ext cx="6400354" cy="1752451"/>
          </a:xfrm>
          <a:prstGeom prst="rect">
            <a:avLst/>
          </a:prstGeom>
        </p:spPr>
        <p:txBody>
          <a:bodyPr vert="horz" lIns="64197" tIns="32095" rIns="64197" bIns="32095"/>
          <a:lstStyle>
            <a:lvl1pPr marL="0" indent="0" algn="ctr">
              <a:buNone/>
              <a:defRPr/>
            </a:lvl1pPr>
            <a:lvl2pPr marL="320976" indent="0" algn="ctr">
              <a:buNone/>
              <a:defRPr/>
            </a:lvl2pPr>
            <a:lvl3pPr marL="641958" indent="0" algn="ctr">
              <a:buNone/>
              <a:defRPr/>
            </a:lvl3pPr>
            <a:lvl4pPr marL="962939" indent="0" algn="ctr">
              <a:buNone/>
              <a:defRPr/>
            </a:lvl4pPr>
            <a:lvl5pPr marL="1283921" indent="0" algn="ctr">
              <a:buNone/>
              <a:defRPr/>
            </a:lvl5pPr>
            <a:lvl6pPr marL="1604904" indent="0" algn="ctr">
              <a:buNone/>
              <a:defRPr/>
            </a:lvl6pPr>
            <a:lvl7pPr marL="1925882" indent="0" algn="ctr">
              <a:buNone/>
              <a:defRPr/>
            </a:lvl7pPr>
            <a:lvl8pPr marL="2246866" indent="0" algn="ctr">
              <a:buNone/>
              <a:defRPr/>
            </a:lvl8pPr>
            <a:lvl9pPr marL="2567844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97" tIns="32095" rIns="64197" bIns="32095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76"/>
            <a:ext cx="8228707" cy="4525119"/>
          </a:xfrm>
          <a:prstGeom prst="rect">
            <a:avLst/>
          </a:prstGeom>
        </p:spPr>
        <p:txBody>
          <a:bodyPr vert="horz" lIns="64197" tIns="32095" rIns="64197" bIns="32095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197" tIns="32095" rIns="64197" bIns="32095" anchor="t"/>
          <a:lstStyle>
            <a:lvl1pPr algn="l">
              <a:defRPr sz="28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197" tIns="32095" rIns="64197" bIns="32095" anchor="b"/>
          <a:lstStyle>
            <a:lvl1pPr marL="0" indent="0">
              <a:buNone/>
              <a:defRPr sz="1400"/>
            </a:lvl1pPr>
            <a:lvl2pPr marL="320976" indent="0">
              <a:buNone/>
              <a:defRPr sz="1300"/>
            </a:lvl2pPr>
            <a:lvl3pPr marL="641958" indent="0">
              <a:buNone/>
              <a:defRPr sz="1100"/>
            </a:lvl3pPr>
            <a:lvl4pPr marL="962939" indent="0">
              <a:buNone/>
              <a:defRPr sz="1000"/>
            </a:lvl4pPr>
            <a:lvl5pPr marL="1283921" indent="0">
              <a:buNone/>
              <a:defRPr sz="1000"/>
            </a:lvl5pPr>
            <a:lvl6pPr marL="1604904" indent="0">
              <a:buNone/>
              <a:defRPr sz="1000"/>
            </a:lvl6pPr>
            <a:lvl7pPr marL="1925882" indent="0">
              <a:buNone/>
              <a:defRPr sz="1000"/>
            </a:lvl7pPr>
            <a:lvl8pPr marL="2246866" indent="0">
              <a:buNone/>
              <a:defRPr sz="1000"/>
            </a:lvl8pPr>
            <a:lvl9pPr marL="2567844" indent="0">
              <a:buNone/>
              <a:defRPr sz="10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97" tIns="32095" rIns="64197" bIns="32095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76"/>
            <a:ext cx="4060775" cy="4525119"/>
          </a:xfrm>
          <a:prstGeom prst="rect">
            <a:avLst/>
          </a:prstGeom>
        </p:spPr>
        <p:txBody>
          <a:bodyPr vert="horz" lIns="64197" tIns="32095" rIns="64197" bIns="3209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76"/>
            <a:ext cx="4060775" cy="4525119"/>
          </a:xfrm>
          <a:prstGeom prst="rect">
            <a:avLst/>
          </a:prstGeom>
        </p:spPr>
        <p:txBody>
          <a:bodyPr vert="horz" lIns="64197" tIns="32095" rIns="64197" bIns="3209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97" tIns="32095" rIns="64197" bIns="32095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197" tIns="32095" rIns="64197" bIns="32095" anchor="b"/>
          <a:lstStyle>
            <a:lvl1pPr marL="0" indent="0">
              <a:buNone/>
              <a:defRPr sz="1700" b="1"/>
            </a:lvl1pPr>
            <a:lvl2pPr marL="320976" indent="0">
              <a:buNone/>
              <a:defRPr sz="1400" b="1"/>
            </a:lvl2pPr>
            <a:lvl3pPr marL="641958" indent="0">
              <a:buNone/>
              <a:defRPr sz="1300" b="1"/>
            </a:lvl3pPr>
            <a:lvl4pPr marL="962939" indent="0">
              <a:buNone/>
              <a:defRPr sz="1100" b="1"/>
            </a:lvl4pPr>
            <a:lvl5pPr marL="1283921" indent="0">
              <a:buNone/>
              <a:defRPr sz="1100" b="1"/>
            </a:lvl5pPr>
            <a:lvl6pPr marL="1604904" indent="0">
              <a:buNone/>
              <a:defRPr sz="1100" b="1"/>
            </a:lvl6pPr>
            <a:lvl7pPr marL="1925882" indent="0">
              <a:buNone/>
              <a:defRPr sz="1100" b="1"/>
            </a:lvl7pPr>
            <a:lvl8pPr marL="2246866" indent="0">
              <a:buNone/>
              <a:defRPr sz="1100" b="1"/>
            </a:lvl8pPr>
            <a:lvl9pPr marL="2567844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197" tIns="32095" rIns="64197" bIns="3209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197" tIns="32095" rIns="64197" bIns="32095" anchor="b"/>
          <a:lstStyle>
            <a:lvl1pPr marL="0" indent="0">
              <a:buNone/>
              <a:defRPr sz="1700" b="1"/>
            </a:lvl1pPr>
            <a:lvl2pPr marL="320976" indent="0">
              <a:buNone/>
              <a:defRPr sz="1400" b="1"/>
            </a:lvl2pPr>
            <a:lvl3pPr marL="641958" indent="0">
              <a:buNone/>
              <a:defRPr sz="1300" b="1"/>
            </a:lvl3pPr>
            <a:lvl4pPr marL="962939" indent="0">
              <a:buNone/>
              <a:defRPr sz="1100" b="1"/>
            </a:lvl4pPr>
            <a:lvl5pPr marL="1283921" indent="0">
              <a:buNone/>
              <a:defRPr sz="1100" b="1"/>
            </a:lvl5pPr>
            <a:lvl6pPr marL="1604904" indent="0">
              <a:buNone/>
              <a:defRPr sz="1100" b="1"/>
            </a:lvl6pPr>
            <a:lvl7pPr marL="1925882" indent="0">
              <a:buNone/>
              <a:defRPr sz="1100" b="1"/>
            </a:lvl7pPr>
            <a:lvl8pPr marL="2246866" indent="0">
              <a:buNone/>
              <a:defRPr sz="1100" b="1"/>
            </a:lvl8pPr>
            <a:lvl9pPr marL="2567844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197" tIns="32095" rIns="64197" bIns="3209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97" tIns="32095" rIns="64197" bIns="32095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273502"/>
            <a:ext cx="3008189" cy="1161975"/>
          </a:xfrm>
          <a:prstGeom prst="rect">
            <a:avLst/>
          </a:prstGeom>
        </p:spPr>
        <p:txBody>
          <a:bodyPr vert="horz" lIns="64197" tIns="32095" rIns="64197" bIns="32095" anchor="b"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197" tIns="32095" rIns="64197" bIns="3209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6" y="1435448"/>
            <a:ext cx="3008189" cy="4690318"/>
          </a:xfrm>
          <a:prstGeom prst="rect">
            <a:avLst/>
          </a:prstGeom>
        </p:spPr>
        <p:txBody>
          <a:bodyPr vert="horz" lIns="64197" tIns="32095" rIns="64197" bIns="32095"/>
          <a:lstStyle>
            <a:lvl1pPr marL="0" indent="0">
              <a:buNone/>
              <a:defRPr sz="1000"/>
            </a:lvl1pPr>
            <a:lvl2pPr marL="320976" indent="0">
              <a:buNone/>
              <a:defRPr sz="800"/>
            </a:lvl2pPr>
            <a:lvl3pPr marL="641958" indent="0">
              <a:buNone/>
              <a:defRPr sz="700"/>
            </a:lvl3pPr>
            <a:lvl4pPr marL="962939" indent="0">
              <a:buNone/>
              <a:defRPr sz="600"/>
            </a:lvl4pPr>
            <a:lvl5pPr marL="1283921" indent="0">
              <a:buNone/>
              <a:defRPr sz="600"/>
            </a:lvl5pPr>
            <a:lvl6pPr marL="1604904" indent="0">
              <a:buNone/>
              <a:defRPr sz="600"/>
            </a:lvl6pPr>
            <a:lvl7pPr marL="1925882" indent="0">
              <a:buNone/>
              <a:defRPr sz="600"/>
            </a:lvl7pPr>
            <a:lvl8pPr marL="2246866" indent="0">
              <a:buNone/>
              <a:defRPr sz="600"/>
            </a:lvl8pPr>
            <a:lvl9pPr marL="2567844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1EA5-5C7B-FE47-9B41-055D094D8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4" y="4800824"/>
            <a:ext cx="5486177" cy="567035"/>
          </a:xfrm>
          <a:prstGeom prst="rect">
            <a:avLst/>
          </a:prstGeom>
        </p:spPr>
        <p:txBody>
          <a:bodyPr vert="horz" lIns="64197" tIns="32095" rIns="64197" bIns="32095" anchor="b"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4" y="612800"/>
            <a:ext cx="5486177" cy="4114354"/>
          </a:xfrm>
          <a:prstGeom prst="rect">
            <a:avLst/>
          </a:prstGeom>
        </p:spPr>
        <p:txBody>
          <a:bodyPr vert="horz" lIns="64197" tIns="32095" rIns="64197" bIns="32095"/>
          <a:lstStyle>
            <a:lvl1pPr marL="0" indent="0">
              <a:buNone/>
              <a:defRPr sz="2200"/>
            </a:lvl1pPr>
            <a:lvl2pPr marL="320976" indent="0">
              <a:buNone/>
              <a:defRPr sz="2000"/>
            </a:lvl2pPr>
            <a:lvl3pPr marL="641958" indent="0">
              <a:buNone/>
              <a:defRPr sz="1700"/>
            </a:lvl3pPr>
            <a:lvl4pPr marL="962939" indent="0">
              <a:buNone/>
              <a:defRPr sz="1400"/>
            </a:lvl4pPr>
            <a:lvl5pPr marL="1283921" indent="0">
              <a:buNone/>
              <a:defRPr sz="1400"/>
            </a:lvl5pPr>
            <a:lvl6pPr marL="1604904" indent="0">
              <a:buNone/>
              <a:defRPr sz="1400"/>
            </a:lvl6pPr>
            <a:lvl7pPr marL="1925882" indent="0">
              <a:buNone/>
              <a:defRPr sz="1400"/>
            </a:lvl7pPr>
            <a:lvl8pPr marL="2246866" indent="0">
              <a:buNone/>
              <a:defRPr sz="1400"/>
            </a:lvl8pPr>
            <a:lvl9pPr marL="2567844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4" y="5367860"/>
            <a:ext cx="5486177" cy="804788"/>
          </a:xfrm>
          <a:prstGeom prst="rect">
            <a:avLst/>
          </a:prstGeom>
        </p:spPr>
        <p:txBody>
          <a:bodyPr vert="horz" lIns="64197" tIns="32095" rIns="64197" bIns="32095"/>
          <a:lstStyle>
            <a:lvl1pPr marL="0" indent="0">
              <a:buNone/>
              <a:defRPr sz="1000"/>
            </a:lvl1pPr>
            <a:lvl2pPr marL="320976" indent="0">
              <a:buNone/>
              <a:defRPr sz="800"/>
            </a:lvl2pPr>
            <a:lvl3pPr marL="641958" indent="0">
              <a:buNone/>
              <a:defRPr sz="700"/>
            </a:lvl3pPr>
            <a:lvl4pPr marL="962939" indent="0">
              <a:buNone/>
              <a:defRPr sz="600"/>
            </a:lvl4pPr>
            <a:lvl5pPr marL="1283921" indent="0">
              <a:buNone/>
              <a:defRPr sz="600"/>
            </a:lvl5pPr>
            <a:lvl6pPr marL="1604904" indent="0">
              <a:buNone/>
              <a:defRPr sz="600"/>
            </a:lvl6pPr>
            <a:lvl7pPr marL="1925882" indent="0">
              <a:buNone/>
              <a:defRPr sz="600"/>
            </a:lvl7pPr>
            <a:lvl8pPr marL="2246866" indent="0">
              <a:buNone/>
              <a:defRPr sz="600"/>
            </a:lvl8pPr>
            <a:lvl9pPr marL="2567844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97" tIns="32095" rIns="64197" bIns="32095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76"/>
            <a:ext cx="8228707" cy="4525119"/>
          </a:xfrm>
          <a:prstGeom prst="rect">
            <a:avLst/>
          </a:prstGeom>
        </p:spPr>
        <p:txBody>
          <a:bodyPr vert="eaVert" lIns="64197" tIns="32095" rIns="64197" bIns="32095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197" tIns="32095" rIns="64197" bIns="32095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197" tIns="32095" rIns="64197" bIns="32095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4812" y="3946922"/>
            <a:ext cx="2294930" cy="1946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98" y="3946922"/>
            <a:ext cx="2294930" cy="1946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0" indent="0">
              <a:buNone/>
              <a:defRPr sz="1800"/>
            </a:lvl2pPr>
            <a:lvl3pPr marL="912993" indent="0">
              <a:buNone/>
              <a:defRPr sz="1600"/>
            </a:lvl3pPr>
            <a:lvl4pPr marL="1369500" indent="0">
              <a:buNone/>
              <a:defRPr sz="1400"/>
            </a:lvl4pPr>
            <a:lvl5pPr marL="1825996" indent="0">
              <a:buNone/>
              <a:defRPr sz="1400"/>
            </a:lvl5pPr>
            <a:lvl6pPr marL="2282490" indent="0">
              <a:buNone/>
              <a:defRPr sz="1400"/>
            </a:lvl6pPr>
            <a:lvl7pPr marL="2738995" indent="0">
              <a:buNone/>
              <a:defRPr sz="1400"/>
            </a:lvl7pPr>
            <a:lvl8pPr marL="3195490" indent="0">
              <a:buNone/>
              <a:defRPr sz="1400"/>
            </a:lvl8pPr>
            <a:lvl9pPr marL="36519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80B-DD68-EA4B-B1C1-2D2758DC1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7574" y="1794880"/>
            <a:ext cx="1174254" cy="4098727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4826" y="1794880"/>
            <a:ext cx="3415605" cy="4098727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EA39-680F-A44C-A34E-8BAEFEDA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5D74-A1DD-9448-B843-1EC3A2279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197B-8389-9F46-91A6-4FC624A97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134070"/>
            <a:ext cx="4080867" cy="50363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87" y="1134070"/>
            <a:ext cx="4080867" cy="50363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5F73-8033-4244-913A-379B5EBCB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104F-7278-AC4D-A756-4237CBD41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DD21-5DD6-F345-9505-0F50CA5E7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F3FEE-5174-334C-B421-DAD060176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AED50-AB9D-D84D-A023-2E3052D8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45B58-3971-A141-AA50-FFE11F01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9383-0CC2-3547-A5EA-E20393F82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8C71-1D13-DD46-A860-598A2F13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1730" y="178594"/>
            <a:ext cx="2067223" cy="599182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2" y="178594"/>
            <a:ext cx="6094512" cy="599182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331E-4F69-424B-97A8-94510091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B3DD0-F49B-884E-B24F-73FA4CCCD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919F-0813-F34F-B94E-0217E45D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C581-7CF1-B148-901B-04898AE20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292A-0D34-084E-85D1-A80CB52C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0" indent="0">
              <a:buNone/>
              <a:defRPr sz="2800"/>
            </a:lvl2pPr>
            <a:lvl3pPr marL="912993" indent="0">
              <a:buNone/>
              <a:defRPr sz="2400"/>
            </a:lvl3pPr>
            <a:lvl4pPr marL="1369500" indent="0">
              <a:buNone/>
              <a:defRPr sz="2000"/>
            </a:lvl4pPr>
            <a:lvl5pPr marL="1825996" indent="0">
              <a:buNone/>
              <a:defRPr sz="2000"/>
            </a:lvl5pPr>
            <a:lvl6pPr marL="2282490" indent="0">
              <a:buNone/>
              <a:defRPr sz="2000"/>
            </a:lvl6pPr>
            <a:lvl7pPr marL="2738995" indent="0">
              <a:buNone/>
              <a:defRPr sz="2000"/>
            </a:lvl7pPr>
            <a:lvl8pPr marL="3195490" indent="0">
              <a:buNone/>
              <a:defRPr sz="2000"/>
            </a:lvl8pPr>
            <a:lvl9pPr marL="365199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73BBF-D8FD-D148-8682-E04F87C49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EC12-6077-4847-BA73-85A6A827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AC5C-B578-F347-BC30-7722E33D2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 algn="ctr">
              <a:buNone/>
              <a:defRPr/>
            </a:lvl1pPr>
            <a:lvl2pPr marL="456490" indent="0" algn="ctr">
              <a:buNone/>
              <a:defRPr/>
            </a:lvl2pPr>
            <a:lvl3pPr marL="912993" indent="0" algn="ctr">
              <a:buNone/>
              <a:defRPr/>
            </a:lvl3pPr>
            <a:lvl4pPr marL="1369500" indent="0" algn="ctr">
              <a:buNone/>
              <a:defRPr/>
            </a:lvl4pPr>
            <a:lvl5pPr marL="1825996" indent="0" algn="ctr">
              <a:buNone/>
              <a:defRPr/>
            </a:lvl5pPr>
            <a:lvl6pPr marL="2282490" indent="0" algn="ctr">
              <a:buNone/>
              <a:defRPr/>
            </a:lvl6pPr>
            <a:lvl7pPr marL="2738995" indent="0" algn="ctr">
              <a:buNone/>
              <a:defRPr/>
            </a:lvl7pPr>
            <a:lvl8pPr marL="3195490" indent="0" algn="ctr">
              <a:buNone/>
              <a:defRPr/>
            </a:lvl8pPr>
            <a:lvl9pPr marL="36519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30"/>
            <a:ext cx="8229600" cy="4525963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  <a:prstGeom prst="rect">
            <a:avLst/>
          </a:prstGeom>
        </p:spPr>
        <p:txBody>
          <a:bodyPr vert="horz" lIns="91298" tIns="45649" rIns="91298" bIns="45649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3"/>
            <a:ext cx="7772400" cy="1500187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000"/>
            </a:lvl1pPr>
            <a:lvl2pPr marL="456490" indent="0">
              <a:buNone/>
              <a:defRPr sz="1800"/>
            </a:lvl2pPr>
            <a:lvl3pPr marL="912993" indent="0">
              <a:buNone/>
              <a:defRPr sz="1600"/>
            </a:lvl3pPr>
            <a:lvl4pPr marL="1369500" indent="0">
              <a:buNone/>
              <a:defRPr sz="1400"/>
            </a:lvl4pPr>
            <a:lvl5pPr marL="1825996" indent="0">
              <a:buNone/>
              <a:defRPr sz="1400"/>
            </a:lvl5pPr>
            <a:lvl6pPr marL="2282490" indent="0">
              <a:buNone/>
              <a:defRPr sz="1400"/>
            </a:lvl6pPr>
            <a:lvl7pPr marL="2738995" indent="0">
              <a:buNone/>
              <a:defRPr sz="1400"/>
            </a:lvl7pPr>
            <a:lvl8pPr marL="3195490" indent="0">
              <a:buNone/>
              <a:defRPr sz="1400"/>
            </a:lvl8pPr>
            <a:lvl9pPr marL="36519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0"/>
            <a:ext cx="4038600" cy="452596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0"/>
            <a:ext cx="4038600" cy="452596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0" indent="0">
              <a:buNone/>
              <a:defRPr sz="1800"/>
            </a:lvl2pPr>
            <a:lvl3pPr marL="912993" indent="0">
              <a:buNone/>
              <a:defRPr sz="1600"/>
            </a:lvl3pPr>
            <a:lvl4pPr marL="1369500" indent="0">
              <a:buNone/>
              <a:defRPr sz="1400"/>
            </a:lvl4pPr>
            <a:lvl5pPr marL="1825996" indent="0">
              <a:buNone/>
              <a:defRPr sz="1400"/>
            </a:lvl5pPr>
            <a:lvl6pPr marL="2282490" indent="0">
              <a:buNone/>
              <a:defRPr sz="1400"/>
            </a:lvl6pPr>
            <a:lvl7pPr marL="2738995" indent="0">
              <a:buNone/>
              <a:defRPr sz="1400"/>
            </a:lvl7pPr>
            <a:lvl8pPr marL="3195490" indent="0">
              <a:buNone/>
              <a:defRPr sz="1400"/>
            </a:lvl8pPr>
            <a:lvl9pPr marL="36519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3200"/>
            </a:lvl1pPr>
            <a:lvl2pPr marL="456490" indent="0">
              <a:buNone/>
              <a:defRPr sz="2800"/>
            </a:lvl2pPr>
            <a:lvl3pPr marL="912993" indent="0">
              <a:buNone/>
              <a:defRPr sz="2400"/>
            </a:lvl3pPr>
            <a:lvl4pPr marL="1369500" indent="0">
              <a:buNone/>
              <a:defRPr sz="2000"/>
            </a:lvl4pPr>
            <a:lvl5pPr marL="1825996" indent="0">
              <a:buNone/>
              <a:defRPr sz="2000"/>
            </a:lvl5pPr>
            <a:lvl6pPr marL="2282490" indent="0">
              <a:buNone/>
              <a:defRPr sz="2000"/>
            </a:lvl6pPr>
            <a:lvl7pPr marL="2738995" indent="0">
              <a:buNone/>
              <a:defRPr sz="2000"/>
            </a:lvl7pPr>
            <a:lvl8pPr marL="3195490" indent="0">
              <a:buNone/>
              <a:defRPr sz="2000"/>
            </a:lvl8pPr>
            <a:lvl9pPr marL="365199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30"/>
            <a:ext cx="8229600" cy="4525963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 algn="ctr">
              <a:buNone/>
              <a:defRPr/>
            </a:lvl1pPr>
            <a:lvl2pPr marL="456490" indent="0" algn="ctr">
              <a:buNone/>
              <a:defRPr/>
            </a:lvl2pPr>
            <a:lvl3pPr marL="912993" indent="0" algn="ctr">
              <a:buNone/>
              <a:defRPr/>
            </a:lvl3pPr>
            <a:lvl4pPr marL="1369500" indent="0" algn="ctr">
              <a:buNone/>
              <a:defRPr/>
            </a:lvl4pPr>
            <a:lvl5pPr marL="1825996" indent="0" algn="ctr">
              <a:buNone/>
              <a:defRPr/>
            </a:lvl5pPr>
            <a:lvl6pPr marL="2282490" indent="0" algn="ctr">
              <a:buNone/>
              <a:defRPr/>
            </a:lvl6pPr>
            <a:lvl7pPr marL="2738995" indent="0" algn="ctr">
              <a:buNone/>
              <a:defRPr/>
            </a:lvl7pPr>
            <a:lvl8pPr marL="3195490" indent="0" algn="ctr">
              <a:buNone/>
              <a:defRPr/>
            </a:lvl8pPr>
            <a:lvl9pPr marL="36519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30"/>
            <a:ext cx="8229600" cy="4525963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  <a:prstGeom prst="rect">
            <a:avLst/>
          </a:prstGeom>
        </p:spPr>
        <p:txBody>
          <a:bodyPr vert="horz" lIns="91298" tIns="45649" rIns="91298" bIns="45649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3"/>
            <a:ext cx="7772400" cy="1500187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000"/>
            </a:lvl1pPr>
            <a:lvl2pPr marL="456490" indent="0">
              <a:buNone/>
              <a:defRPr sz="1800"/>
            </a:lvl2pPr>
            <a:lvl3pPr marL="912993" indent="0">
              <a:buNone/>
              <a:defRPr sz="1600"/>
            </a:lvl3pPr>
            <a:lvl4pPr marL="1369500" indent="0">
              <a:buNone/>
              <a:defRPr sz="1400"/>
            </a:lvl4pPr>
            <a:lvl5pPr marL="1825996" indent="0">
              <a:buNone/>
              <a:defRPr sz="1400"/>
            </a:lvl5pPr>
            <a:lvl6pPr marL="2282490" indent="0">
              <a:buNone/>
              <a:defRPr sz="1400"/>
            </a:lvl6pPr>
            <a:lvl7pPr marL="2738995" indent="0">
              <a:buNone/>
              <a:defRPr sz="1400"/>
            </a:lvl7pPr>
            <a:lvl8pPr marL="3195490" indent="0">
              <a:buNone/>
              <a:defRPr sz="1400"/>
            </a:lvl8pPr>
            <a:lvl9pPr marL="36519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0"/>
            <a:ext cx="4038600" cy="452596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0"/>
            <a:ext cx="4038600" cy="452596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1" y="3937000"/>
            <a:ext cx="2247900" cy="203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1" y="3937000"/>
            <a:ext cx="2247900" cy="203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3200"/>
            </a:lvl1pPr>
            <a:lvl2pPr marL="456490" indent="0">
              <a:buNone/>
              <a:defRPr sz="2800"/>
            </a:lvl2pPr>
            <a:lvl3pPr marL="912993" indent="0">
              <a:buNone/>
              <a:defRPr sz="2400"/>
            </a:lvl3pPr>
            <a:lvl4pPr marL="1369500" indent="0">
              <a:buNone/>
              <a:defRPr sz="2000"/>
            </a:lvl4pPr>
            <a:lvl5pPr marL="1825996" indent="0">
              <a:buNone/>
              <a:defRPr sz="2000"/>
            </a:lvl5pPr>
            <a:lvl6pPr marL="2282490" indent="0">
              <a:buNone/>
              <a:defRPr sz="2000"/>
            </a:lvl6pPr>
            <a:lvl7pPr marL="2738995" indent="0">
              <a:buNone/>
              <a:defRPr sz="2000"/>
            </a:lvl7pPr>
            <a:lvl8pPr marL="3195490" indent="0">
              <a:buNone/>
              <a:defRPr sz="2000"/>
            </a:lvl8pPr>
            <a:lvl9pPr marL="365199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30"/>
            <a:ext cx="8229600" cy="4525963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 algn="ctr">
              <a:buNone/>
              <a:defRPr/>
            </a:lvl1pPr>
            <a:lvl2pPr marL="456490" indent="0" algn="ctr">
              <a:buNone/>
              <a:defRPr/>
            </a:lvl2pPr>
            <a:lvl3pPr marL="912993" indent="0" algn="ctr">
              <a:buNone/>
              <a:defRPr/>
            </a:lvl3pPr>
            <a:lvl4pPr marL="1369500" indent="0" algn="ctr">
              <a:buNone/>
              <a:defRPr/>
            </a:lvl4pPr>
            <a:lvl5pPr marL="1825996" indent="0" algn="ctr">
              <a:buNone/>
              <a:defRPr/>
            </a:lvl5pPr>
            <a:lvl6pPr marL="2282490" indent="0" algn="ctr">
              <a:buNone/>
              <a:defRPr/>
            </a:lvl6pPr>
            <a:lvl7pPr marL="2738995" indent="0" algn="ctr">
              <a:buNone/>
              <a:defRPr/>
            </a:lvl7pPr>
            <a:lvl8pPr marL="3195490" indent="0" algn="ctr">
              <a:buNone/>
              <a:defRPr/>
            </a:lvl8pPr>
            <a:lvl9pPr marL="36519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6BF1-7102-6E4C-B9BF-D8ABCEC8C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30"/>
            <a:ext cx="8229600" cy="4525963"/>
          </a:xfrm>
          <a:prstGeom prst="rect">
            <a:avLst/>
          </a:prstGeom>
        </p:spPr>
        <p:txBody>
          <a:bodyPr vert="horz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0C17-7309-EA4F-926B-6B03D8DE1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3"/>
            <a:ext cx="7772400" cy="1500187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000"/>
            </a:lvl1pPr>
            <a:lvl2pPr marL="456490" indent="0">
              <a:buNone/>
              <a:defRPr sz="1800"/>
            </a:lvl2pPr>
            <a:lvl3pPr marL="912993" indent="0">
              <a:buNone/>
              <a:defRPr sz="1600"/>
            </a:lvl3pPr>
            <a:lvl4pPr marL="1369500" indent="0">
              <a:buNone/>
              <a:defRPr sz="1400"/>
            </a:lvl4pPr>
            <a:lvl5pPr marL="1825996" indent="0">
              <a:buNone/>
              <a:defRPr sz="1400"/>
            </a:lvl5pPr>
            <a:lvl6pPr marL="2282490" indent="0">
              <a:buNone/>
              <a:defRPr sz="1400"/>
            </a:lvl6pPr>
            <a:lvl7pPr marL="2738995" indent="0">
              <a:buNone/>
              <a:defRPr sz="1400"/>
            </a:lvl7pPr>
            <a:lvl8pPr marL="3195490" indent="0">
              <a:buNone/>
              <a:defRPr sz="1400"/>
            </a:lvl8pPr>
            <a:lvl9pPr marL="36519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449F-0DFF-844D-8E6F-E8C43F0BA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0"/>
            <a:ext cx="4038600" cy="452596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0"/>
            <a:ext cx="4038600" cy="452596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74AD-1C8D-5B49-91F5-C1DE54076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298" tIns="45649" rIns="91298" bIns="45649"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3D34-3073-9040-8BF6-5A311EAE9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6F66-93C1-2B40-B8AF-A1D5C17C3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B4DD-EA05-3048-8022-1A46A22D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  <a:prstGeom prst="rect">
            <a:avLst/>
          </a:prstGeom>
        </p:spPr>
        <p:txBody>
          <a:bodyPr vert="horz" lIns="91298" tIns="45649" rIns="91298" bIns="4564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A96C-7ED5-1746-B3FD-4F48CF243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3200"/>
            </a:lvl1pPr>
            <a:lvl2pPr marL="456490" indent="0">
              <a:buNone/>
              <a:defRPr sz="2800"/>
            </a:lvl2pPr>
            <a:lvl3pPr marL="912993" indent="0">
              <a:buNone/>
              <a:defRPr sz="2400"/>
            </a:lvl3pPr>
            <a:lvl4pPr marL="1369500" indent="0">
              <a:buNone/>
              <a:defRPr sz="2000"/>
            </a:lvl4pPr>
            <a:lvl5pPr marL="1825996" indent="0">
              <a:buNone/>
              <a:defRPr sz="2000"/>
            </a:lvl5pPr>
            <a:lvl6pPr marL="2282490" indent="0">
              <a:buNone/>
              <a:defRPr sz="2000"/>
            </a:lvl6pPr>
            <a:lvl7pPr marL="2738995" indent="0">
              <a:buNone/>
              <a:defRPr sz="2000"/>
            </a:lvl7pPr>
            <a:lvl8pPr marL="3195490" indent="0">
              <a:buNone/>
              <a:defRPr sz="2000"/>
            </a:lvl8pPr>
            <a:lvl9pPr marL="365199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298" tIns="45649" rIns="91298" bIns="45649"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128F9-5E1C-4C4C-A3B4-366681C5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30"/>
            <a:ext cx="8229600" cy="4525963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DE34-BBEB-464A-AF3D-361129DDD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6" y="1600230"/>
            <a:ext cx="2085975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30" y="1600230"/>
            <a:ext cx="6105525" cy="4525963"/>
          </a:xfrm>
          <a:prstGeom prst="rect">
            <a:avLst/>
          </a:prstGeom>
        </p:spPr>
        <p:txBody>
          <a:bodyPr vert="eaVert" lIns="91298" tIns="45649" rIns="91298" bIns="4564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630A-8DA6-914D-86AD-2C43E5413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0" indent="0" algn="ctr">
              <a:buNone/>
              <a:defRPr/>
            </a:lvl2pPr>
            <a:lvl3pPr marL="912993" indent="0" algn="ctr">
              <a:buNone/>
              <a:defRPr/>
            </a:lvl3pPr>
            <a:lvl4pPr marL="1369500" indent="0" algn="ctr">
              <a:buNone/>
              <a:defRPr/>
            </a:lvl4pPr>
            <a:lvl5pPr marL="1825996" indent="0" algn="ctr">
              <a:buNone/>
              <a:defRPr/>
            </a:lvl5pPr>
            <a:lvl6pPr marL="2282490" indent="0" algn="ctr">
              <a:buNone/>
              <a:defRPr/>
            </a:lvl6pPr>
            <a:lvl7pPr marL="2738995" indent="0" algn="ctr">
              <a:buNone/>
              <a:defRPr/>
            </a:lvl7pPr>
            <a:lvl8pPr marL="3195490" indent="0" algn="ctr">
              <a:buNone/>
              <a:defRPr/>
            </a:lvl8pPr>
            <a:lvl9pPr marL="36519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2B8C-2887-C84F-85AC-82E055A73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8A64B-DDDF-7647-BE97-7FB948118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0" indent="0">
              <a:buNone/>
              <a:defRPr sz="1800"/>
            </a:lvl2pPr>
            <a:lvl3pPr marL="912993" indent="0">
              <a:buNone/>
              <a:defRPr sz="1600"/>
            </a:lvl3pPr>
            <a:lvl4pPr marL="1369500" indent="0">
              <a:buNone/>
              <a:defRPr sz="1400"/>
            </a:lvl4pPr>
            <a:lvl5pPr marL="1825996" indent="0">
              <a:buNone/>
              <a:defRPr sz="1400"/>
            </a:lvl5pPr>
            <a:lvl6pPr marL="2282490" indent="0">
              <a:buNone/>
              <a:defRPr sz="1400"/>
            </a:lvl6pPr>
            <a:lvl7pPr marL="2738995" indent="0">
              <a:buNone/>
              <a:defRPr sz="1400"/>
            </a:lvl7pPr>
            <a:lvl8pPr marL="3195490" indent="0">
              <a:buNone/>
              <a:defRPr sz="1400"/>
            </a:lvl8pPr>
            <a:lvl9pPr marL="36519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2AA6-9658-9C43-88A3-431517236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93AC-8503-BE4F-8C77-CC6852859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0" indent="0">
              <a:buNone/>
              <a:defRPr sz="2000" b="1"/>
            </a:lvl2pPr>
            <a:lvl3pPr marL="912993" indent="0">
              <a:buNone/>
              <a:defRPr sz="1800" b="1"/>
            </a:lvl3pPr>
            <a:lvl4pPr marL="1369500" indent="0">
              <a:buNone/>
              <a:defRPr sz="1600" b="1"/>
            </a:lvl4pPr>
            <a:lvl5pPr marL="1825996" indent="0">
              <a:buNone/>
              <a:defRPr sz="1600" b="1"/>
            </a:lvl5pPr>
            <a:lvl6pPr marL="2282490" indent="0">
              <a:buNone/>
              <a:defRPr sz="1600" b="1"/>
            </a:lvl6pPr>
            <a:lvl7pPr marL="2738995" indent="0">
              <a:buNone/>
              <a:defRPr sz="1600" b="1"/>
            </a:lvl7pPr>
            <a:lvl8pPr marL="3195490" indent="0">
              <a:buNone/>
              <a:defRPr sz="1600" b="1"/>
            </a:lvl8pPr>
            <a:lvl9pPr marL="36519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51BE-2587-9742-9528-FE94A1051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0C2A-DAFA-D14E-8C3C-79AC24DED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C104-6EB2-E84C-815B-C0DF414A5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A14A-C5BF-A543-A081-F668F2B51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0" indent="0">
              <a:buNone/>
              <a:defRPr sz="2800"/>
            </a:lvl2pPr>
            <a:lvl3pPr marL="912993" indent="0">
              <a:buNone/>
              <a:defRPr sz="2400"/>
            </a:lvl3pPr>
            <a:lvl4pPr marL="1369500" indent="0">
              <a:buNone/>
              <a:defRPr sz="2000"/>
            </a:lvl4pPr>
            <a:lvl5pPr marL="1825996" indent="0">
              <a:buNone/>
              <a:defRPr sz="2000"/>
            </a:lvl5pPr>
            <a:lvl6pPr marL="2282490" indent="0">
              <a:buNone/>
              <a:defRPr sz="2000"/>
            </a:lvl6pPr>
            <a:lvl7pPr marL="2738995" indent="0">
              <a:buNone/>
              <a:defRPr sz="2000"/>
            </a:lvl7pPr>
            <a:lvl8pPr marL="3195490" indent="0">
              <a:buNone/>
              <a:defRPr sz="2000"/>
            </a:lvl8pPr>
            <a:lvl9pPr marL="365199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CB85-A530-C840-A2F4-E5128E595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F6A5-F10C-7D4F-B3DF-FD6A36FCD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5E71-0E83-1D41-B9A8-CC629C54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4812" y="3946922"/>
            <a:ext cx="2294930" cy="1946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98" y="3946922"/>
            <a:ext cx="2294930" cy="19466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7574" y="1794897"/>
            <a:ext cx="1174254" cy="4098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4843" y="1794897"/>
            <a:ext cx="3415605" cy="4098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43" indent="0" algn="ctr">
              <a:buNone/>
              <a:defRPr/>
            </a:lvl2pPr>
            <a:lvl3pPr marL="641892" indent="0" algn="ctr">
              <a:buNone/>
              <a:defRPr/>
            </a:lvl3pPr>
            <a:lvl4pPr marL="962841" indent="0" algn="ctr">
              <a:buNone/>
              <a:defRPr/>
            </a:lvl4pPr>
            <a:lvl5pPr marL="1283790" indent="0" algn="ctr">
              <a:buNone/>
              <a:defRPr/>
            </a:lvl5pPr>
            <a:lvl6pPr marL="1604740" indent="0" algn="ctr">
              <a:buNone/>
              <a:defRPr/>
            </a:lvl6pPr>
            <a:lvl7pPr marL="1925685" indent="0" algn="ctr">
              <a:buNone/>
              <a:defRPr/>
            </a:lvl7pPr>
            <a:lvl8pPr marL="2246636" indent="0" algn="ctr">
              <a:buNone/>
              <a:defRPr/>
            </a:lvl8pPr>
            <a:lvl9pPr marL="25675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C1B0-B031-1842-81B6-A5D972D6B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0D04-677E-3E4A-A821-1CA78258F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43" indent="0">
              <a:buNone/>
              <a:defRPr sz="1300"/>
            </a:lvl2pPr>
            <a:lvl3pPr marL="641892" indent="0">
              <a:buNone/>
              <a:defRPr sz="1100"/>
            </a:lvl3pPr>
            <a:lvl4pPr marL="962841" indent="0">
              <a:buNone/>
              <a:defRPr sz="1000"/>
            </a:lvl4pPr>
            <a:lvl5pPr marL="1283790" indent="0">
              <a:buNone/>
              <a:defRPr sz="1000"/>
            </a:lvl5pPr>
            <a:lvl6pPr marL="1604740" indent="0">
              <a:buNone/>
              <a:defRPr sz="1000"/>
            </a:lvl6pPr>
            <a:lvl7pPr marL="1925685" indent="0">
              <a:buNone/>
              <a:defRPr sz="1000"/>
            </a:lvl7pPr>
            <a:lvl8pPr marL="2246636" indent="0">
              <a:buNone/>
              <a:defRPr sz="1000"/>
            </a:lvl8pPr>
            <a:lvl9pPr marL="25675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4468-42AB-0648-90BC-3CB3EDCF5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134070"/>
            <a:ext cx="4080867" cy="50363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87" y="1134070"/>
            <a:ext cx="4080867" cy="50363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E0CE-D0AD-874A-89BD-5318F7B66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43" indent="0">
              <a:buNone/>
              <a:defRPr sz="1400" b="1"/>
            </a:lvl2pPr>
            <a:lvl3pPr marL="641892" indent="0">
              <a:buNone/>
              <a:defRPr sz="1300" b="1"/>
            </a:lvl3pPr>
            <a:lvl4pPr marL="962841" indent="0">
              <a:buNone/>
              <a:defRPr sz="1100" b="1"/>
            </a:lvl4pPr>
            <a:lvl5pPr marL="1283790" indent="0">
              <a:buNone/>
              <a:defRPr sz="1100" b="1"/>
            </a:lvl5pPr>
            <a:lvl6pPr marL="1604740" indent="0">
              <a:buNone/>
              <a:defRPr sz="1100" b="1"/>
            </a:lvl6pPr>
            <a:lvl7pPr marL="1925685" indent="0">
              <a:buNone/>
              <a:defRPr sz="1100" b="1"/>
            </a:lvl7pPr>
            <a:lvl8pPr marL="2246636" indent="0">
              <a:buNone/>
              <a:defRPr sz="1100" b="1"/>
            </a:lvl8pPr>
            <a:lvl9pPr marL="25675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7C47-862F-D440-8FCE-0DF5B279C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8290-C74E-784C-9C49-35460CCC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77B4-C127-0F4A-A350-7D32F34F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8" y="27350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43" indent="0">
              <a:buNone/>
              <a:defRPr sz="800"/>
            </a:lvl2pPr>
            <a:lvl3pPr marL="641892" indent="0">
              <a:buNone/>
              <a:defRPr sz="700"/>
            </a:lvl3pPr>
            <a:lvl4pPr marL="962841" indent="0">
              <a:buNone/>
              <a:defRPr sz="600"/>
            </a:lvl4pPr>
            <a:lvl5pPr marL="1283790" indent="0">
              <a:buNone/>
              <a:defRPr sz="600"/>
            </a:lvl5pPr>
            <a:lvl6pPr marL="1604740" indent="0">
              <a:buNone/>
              <a:defRPr sz="600"/>
            </a:lvl6pPr>
            <a:lvl7pPr marL="1925685" indent="0">
              <a:buNone/>
              <a:defRPr sz="600"/>
            </a:lvl7pPr>
            <a:lvl8pPr marL="2246636" indent="0">
              <a:buNone/>
              <a:defRPr sz="600"/>
            </a:lvl8pPr>
            <a:lvl9pPr marL="25675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B4F8-6911-C74A-B7F1-BD467C9F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43" indent="0">
              <a:buNone/>
              <a:defRPr sz="2000"/>
            </a:lvl2pPr>
            <a:lvl3pPr marL="641892" indent="0">
              <a:buNone/>
              <a:defRPr sz="1700"/>
            </a:lvl3pPr>
            <a:lvl4pPr marL="962841" indent="0">
              <a:buNone/>
              <a:defRPr sz="1400"/>
            </a:lvl4pPr>
            <a:lvl5pPr marL="1283790" indent="0">
              <a:buNone/>
              <a:defRPr sz="1400"/>
            </a:lvl5pPr>
            <a:lvl6pPr marL="1604740" indent="0">
              <a:buNone/>
              <a:defRPr sz="1400"/>
            </a:lvl6pPr>
            <a:lvl7pPr marL="1925685" indent="0">
              <a:buNone/>
              <a:defRPr sz="1400"/>
            </a:lvl7pPr>
            <a:lvl8pPr marL="2246636" indent="0">
              <a:buNone/>
              <a:defRPr sz="1400"/>
            </a:lvl8pPr>
            <a:lvl9pPr marL="2567581" indent="0">
              <a:buNone/>
              <a:defRPr sz="14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43" indent="0">
              <a:buNone/>
              <a:defRPr sz="800"/>
            </a:lvl2pPr>
            <a:lvl3pPr marL="641892" indent="0">
              <a:buNone/>
              <a:defRPr sz="700"/>
            </a:lvl3pPr>
            <a:lvl4pPr marL="962841" indent="0">
              <a:buNone/>
              <a:defRPr sz="600"/>
            </a:lvl4pPr>
            <a:lvl5pPr marL="1283790" indent="0">
              <a:buNone/>
              <a:defRPr sz="600"/>
            </a:lvl5pPr>
            <a:lvl6pPr marL="1604740" indent="0">
              <a:buNone/>
              <a:defRPr sz="600"/>
            </a:lvl6pPr>
            <a:lvl7pPr marL="1925685" indent="0">
              <a:buNone/>
              <a:defRPr sz="600"/>
            </a:lvl7pPr>
            <a:lvl8pPr marL="2246636" indent="0">
              <a:buNone/>
              <a:defRPr sz="600"/>
            </a:lvl8pPr>
            <a:lvl9pPr marL="25675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EB9A-7ADD-2C44-99FB-D62EAAB0A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6144-2B30-7147-AF51-A7E0C07EE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1730" y="178594"/>
            <a:ext cx="2067223" cy="59918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2" y="178594"/>
            <a:ext cx="6094512" cy="59918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935D-5B5F-0747-B6C7-8BAF0CDEE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187" tIns="32090" rIns="64187" bIns="32090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9"/>
            <a:ext cx="6400354" cy="1752451"/>
          </a:xfrm>
          <a:prstGeom prst="rect">
            <a:avLst/>
          </a:prstGeom>
        </p:spPr>
        <p:txBody>
          <a:bodyPr vert="horz" lIns="64187" tIns="32090" rIns="64187" bIns="32090"/>
          <a:lstStyle>
            <a:lvl1pPr marL="0" indent="0" algn="ctr">
              <a:buNone/>
              <a:defRPr/>
            </a:lvl1pPr>
            <a:lvl2pPr marL="320926" indent="0" algn="ctr">
              <a:buNone/>
              <a:defRPr/>
            </a:lvl2pPr>
            <a:lvl3pPr marL="641859" indent="0" algn="ctr">
              <a:buNone/>
              <a:defRPr/>
            </a:lvl3pPr>
            <a:lvl4pPr marL="962791" indent="0" algn="ctr">
              <a:buNone/>
              <a:defRPr/>
            </a:lvl4pPr>
            <a:lvl5pPr marL="1283724" indent="0" algn="ctr">
              <a:buNone/>
              <a:defRPr/>
            </a:lvl5pPr>
            <a:lvl6pPr marL="1604658" indent="0" algn="ctr">
              <a:buNone/>
              <a:defRPr/>
            </a:lvl6pPr>
            <a:lvl7pPr marL="1925586" indent="0" algn="ctr">
              <a:buNone/>
              <a:defRPr/>
            </a:lvl7pPr>
            <a:lvl8pPr marL="2246521" indent="0" algn="ctr">
              <a:buNone/>
              <a:defRPr/>
            </a:lvl8pPr>
            <a:lvl9pPr marL="256745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0" indent="0">
              <a:buNone/>
              <a:defRPr sz="2800"/>
            </a:lvl2pPr>
            <a:lvl3pPr marL="912993" indent="0">
              <a:buNone/>
              <a:defRPr sz="2400"/>
            </a:lvl3pPr>
            <a:lvl4pPr marL="1369500" indent="0">
              <a:buNone/>
              <a:defRPr sz="2000"/>
            </a:lvl4pPr>
            <a:lvl5pPr marL="1825996" indent="0">
              <a:buNone/>
              <a:defRPr sz="2000"/>
            </a:lvl5pPr>
            <a:lvl6pPr marL="2282490" indent="0">
              <a:buNone/>
              <a:defRPr sz="2000"/>
            </a:lvl6pPr>
            <a:lvl7pPr marL="2738995" indent="0">
              <a:buNone/>
              <a:defRPr sz="2000"/>
            </a:lvl7pPr>
            <a:lvl8pPr marL="3195490" indent="0">
              <a:buNone/>
              <a:defRPr sz="2000"/>
            </a:lvl8pPr>
            <a:lvl9pPr marL="365199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0" indent="0">
              <a:buNone/>
              <a:defRPr sz="1200"/>
            </a:lvl2pPr>
            <a:lvl3pPr marL="912993" indent="0">
              <a:buNone/>
              <a:defRPr sz="1000"/>
            </a:lvl3pPr>
            <a:lvl4pPr marL="1369500" indent="0">
              <a:buNone/>
              <a:defRPr sz="900"/>
            </a:lvl4pPr>
            <a:lvl5pPr marL="1825996" indent="0">
              <a:buNone/>
              <a:defRPr sz="900"/>
            </a:lvl5pPr>
            <a:lvl6pPr marL="2282490" indent="0">
              <a:buNone/>
              <a:defRPr sz="900"/>
            </a:lvl6pPr>
            <a:lvl7pPr marL="2738995" indent="0">
              <a:buNone/>
              <a:defRPr sz="900"/>
            </a:lvl7pPr>
            <a:lvl8pPr marL="3195490" indent="0">
              <a:buNone/>
              <a:defRPr sz="900"/>
            </a:lvl8pPr>
            <a:lvl9pPr marL="36519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87" tIns="32090" rIns="64187" bIns="32090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79"/>
            <a:ext cx="8228707" cy="4525119"/>
          </a:xfrm>
          <a:prstGeom prst="rect">
            <a:avLst/>
          </a:prstGeom>
        </p:spPr>
        <p:txBody>
          <a:bodyPr vert="horz" lIns="64187" tIns="32090" rIns="64187" bIns="3209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187" tIns="32090" rIns="64187" bIns="32090" anchor="t"/>
          <a:lstStyle>
            <a:lvl1pPr algn="l">
              <a:defRPr sz="28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187" tIns="32090" rIns="64187" bIns="32090" anchor="b"/>
          <a:lstStyle>
            <a:lvl1pPr marL="0" indent="0">
              <a:buNone/>
              <a:defRPr sz="1400"/>
            </a:lvl1pPr>
            <a:lvl2pPr marL="320926" indent="0">
              <a:buNone/>
              <a:defRPr sz="1300"/>
            </a:lvl2pPr>
            <a:lvl3pPr marL="641859" indent="0">
              <a:buNone/>
              <a:defRPr sz="1100"/>
            </a:lvl3pPr>
            <a:lvl4pPr marL="962791" indent="0">
              <a:buNone/>
              <a:defRPr sz="1000"/>
            </a:lvl4pPr>
            <a:lvl5pPr marL="1283724" indent="0">
              <a:buNone/>
              <a:defRPr sz="1000"/>
            </a:lvl5pPr>
            <a:lvl6pPr marL="1604658" indent="0">
              <a:buNone/>
              <a:defRPr sz="1000"/>
            </a:lvl6pPr>
            <a:lvl7pPr marL="1925586" indent="0">
              <a:buNone/>
              <a:defRPr sz="1000"/>
            </a:lvl7pPr>
            <a:lvl8pPr marL="2246521" indent="0">
              <a:buNone/>
              <a:defRPr sz="1000"/>
            </a:lvl8pPr>
            <a:lvl9pPr marL="2567450" indent="0">
              <a:buNone/>
              <a:defRPr sz="10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87" tIns="32090" rIns="64187" bIns="32090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79"/>
            <a:ext cx="4060775" cy="4525119"/>
          </a:xfrm>
          <a:prstGeom prst="rect">
            <a:avLst/>
          </a:prstGeom>
        </p:spPr>
        <p:txBody>
          <a:bodyPr vert="horz" lIns="64187" tIns="32090" rIns="64187" bIns="3209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79"/>
            <a:ext cx="4060775" cy="4525119"/>
          </a:xfrm>
          <a:prstGeom prst="rect">
            <a:avLst/>
          </a:prstGeom>
        </p:spPr>
        <p:txBody>
          <a:bodyPr vert="horz" lIns="64187" tIns="32090" rIns="64187" bIns="3209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87" tIns="32090" rIns="64187" bIns="32090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187" tIns="32090" rIns="64187" bIns="32090" anchor="b"/>
          <a:lstStyle>
            <a:lvl1pPr marL="0" indent="0">
              <a:buNone/>
              <a:defRPr sz="1700" b="1"/>
            </a:lvl1pPr>
            <a:lvl2pPr marL="320926" indent="0">
              <a:buNone/>
              <a:defRPr sz="1400" b="1"/>
            </a:lvl2pPr>
            <a:lvl3pPr marL="641859" indent="0">
              <a:buNone/>
              <a:defRPr sz="1300" b="1"/>
            </a:lvl3pPr>
            <a:lvl4pPr marL="962791" indent="0">
              <a:buNone/>
              <a:defRPr sz="1100" b="1"/>
            </a:lvl4pPr>
            <a:lvl5pPr marL="1283724" indent="0">
              <a:buNone/>
              <a:defRPr sz="1100" b="1"/>
            </a:lvl5pPr>
            <a:lvl6pPr marL="1604658" indent="0">
              <a:buNone/>
              <a:defRPr sz="1100" b="1"/>
            </a:lvl6pPr>
            <a:lvl7pPr marL="1925586" indent="0">
              <a:buNone/>
              <a:defRPr sz="1100" b="1"/>
            </a:lvl7pPr>
            <a:lvl8pPr marL="2246521" indent="0">
              <a:buNone/>
              <a:defRPr sz="1100" b="1"/>
            </a:lvl8pPr>
            <a:lvl9pPr marL="2567450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187" tIns="32090" rIns="64187" bIns="3209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187" tIns="32090" rIns="64187" bIns="32090" anchor="b"/>
          <a:lstStyle>
            <a:lvl1pPr marL="0" indent="0">
              <a:buNone/>
              <a:defRPr sz="1700" b="1"/>
            </a:lvl1pPr>
            <a:lvl2pPr marL="320926" indent="0">
              <a:buNone/>
              <a:defRPr sz="1400" b="1"/>
            </a:lvl2pPr>
            <a:lvl3pPr marL="641859" indent="0">
              <a:buNone/>
              <a:defRPr sz="1300" b="1"/>
            </a:lvl3pPr>
            <a:lvl4pPr marL="962791" indent="0">
              <a:buNone/>
              <a:defRPr sz="1100" b="1"/>
            </a:lvl4pPr>
            <a:lvl5pPr marL="1283724" indent="0">
              <a:buNone/>
              <a:defRPr sz="1100" b="1"/>
            </a:lvl5pPr>
            <a:lvl6pPr marL="1604658" indent="0">
              <a:buNone/>
              <a:defRPr sz="1100" b="1"/>
            </a:lvl6pPr>
            <a:lvl7pPr marL="1925586" indent="0">
              <a:buNone/>
              <a:defRPr sz="1100" b="1"/>
            </a:lvl7pPr>
            <a:lvl8pPr marL="2246521" indent="0">
              <a:buNone/>
              <a:defRPr sz="1100" b="1"/>
            </a:lvl8pPr>
            <a:lvl9pPr marL="2567450" indent="0">
              <a:buNone/>
              <a:defRPr sz="11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187" tIns="32090" rIns="64187" bIns="3209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87" tIns="32090" rIns="64187" bIns="32090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9" y="273505"/>
            <a:ext cx="3008189" cy="1161975"/>
          </a:xfrm>
          <a:prstGeom prst="rect">
            <a:avLst/>
          </a:prstGeom>
        </p:spPr>
        <p:txBody>
          <a:bodyPr vert="horz" lIns="64187" tIns="32090" rIns="64187" bIns="32090" anchor="b"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187" tIns="32090" rIns="64187" bIns="3209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9" y="1435448"/>
            <a:ext cx="3008189" cy="4690318"/>
          </a:xfrm>
          <a:prstGeom prst="rect">
            <a:avLst/>
          </a:prstGeom>
        </p:spPr>
        <p:txBody>
          <a:bodyPr vert="horz" lIns="64187" tIns="32090" rIns="64187" bIns="32090"/>
          <a:lstStyle>
            <a:lvl1pPr marL="0" indent="0">
              <a:buNone/>
              <a:defRPr sz="1000"/>
            </a:lvl1pPr>
            <a:lvl2pPr marL="320926" indent="0">
              <a:buNone/>
              <a:defRPr sz="800"/>
            </a:lvl2pPr>
            <a:lvl3pPr marL="641859" indent="0">
              <a:buNone/>
              <a:defRPr sz="700"/>
            </a:lvl3pPr>
            <a:lvl4pPr marL="962791" indent="0">
              <a:buNone/>
              <a:defRPr sz="600"/>
            </a:lvl4pPr>
            <a:lvl5pPr marL="1283724" indent="0">
              <a:buNone/>
              <a:defRPr sz="600"/>
            </a:lvl5pPr>
            <a:lvl6pPr marL="1604658" indent="0">
              <a:buNone/>
              <a:defRPr sz="600"/>
            </a:lvl6pPr>
            <a:lvl7pPr marL="1925586" indent="0">
              <a:buNone/>
              <a:defRPr sz="600"/>
            </a:lvl7pPr>
            <a:lvl8pPr marL="2246521" indent="0">
              <a:buNone/>
              <a:defRPr sz="600"/>
            </a:lvl8pPr>
            <a:lvl9pPr marL="2567450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7" y="4800824"/>
            <a:ext cx="5486177" cy="567035"/>
          </a:xfrm>
          <a:prstGeom prst="rect">
            <a:avLst/>
          </a:prstGeom>
        </p:spPr>
        <p:txBody>
          <a:bodyPr vert="horz" lIns="64187" tIns="32090" rIns="64187" bIns="32090" anchor="b"/>
          <a:lstStyle>
            <a:lvl1pPr algn="l">
              <a:defRPr sz="14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7" y="612800"/>
            <a:ext cx="5486177" cy="4114354"/>
          </a:xfrm>
          <a:prstGeom prst="rect">
            <a:avLst/>
          </a:prstGeom>
        </p:spPr>
        <p:txBody>
          <a:bodyPr vert="horz" lIns="64187" tIns="32090" rIns="64187" bIns="32090"/>
          <a:lstStyle>
            <a:lvl1pPr marL="0" indent="0">
              <a:buNone/>
              <a:defRPr sz="2200"/>
            </a:lvl1pPr>
            <a:lvl2pPr marL="320926" indent="0">
              <a:buNone/>
              <a:defRPr sz="2000"/>
            </a:lvl2pPr>
            <a:lvl3pPr marL="641859" indent="0">
              <a:buNone/>
              <a:defRPr sz="1700"/>
            </a:lvl3pPr>
            <a:lvl4pPr marL="962791" indent="0">
              <a:buNone/>
              <a:defRPr sz="1400"/>
            </a:lvl4pPr>
            <a:lvl5pPr marL="1283724" indent="0">
              <a:buNone/>
              <a:defRPr sz="1400"/>
            </a:lvl5pPr>
            <a:lvl6pPr marL="1604658" indent="0">
              <a:buNone/>
              <a:defRPr sz="1400"/>
            </a:lvl6pPr>
            <a:lvl7pPr marL="1925586" indent="0">
              <a:buNone/>
              <a:defRPr sz="1400"/>
            </a:lvl7pPr>
            <a:lvl8pPr marL="2246521" indent="0">
              <a:buNone/>
              <a:defRPr sz="1400"/>
            </a:lvl8pPr>
            <a:lvl9pPr marL="2567450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7" y="5367860"/>
            <a:ext cx="5486177" cy="804788"/>
          </a:xfrm>
          <a:prstGeom prst="rect">
            <a:avLst/>
          </a:prstGeom>
        </p:spPr>
        <p:txBody>
          <a:bodyPr vert="horz" lIns="64187" tIns="32090" rIns="64187" bIns="32090"/>
          <a:lstStyle>
            <a:lvl1pPr marL="0" indent="0">
              <a:buNone/>
              <a:defRPr sz="1000"/>
            </a:lvl1pPr>
            <a:lvl2pPr marL="320926" indent="0">
              <a:buNone/>
              <a:defRPr sz="800"/>
            </a:lvl2pPr>
            <a:lvl3pPr marL="641859" indent="0">
              <a:buNone/>
              <a:defRPr sz="700"/>
            </a:lvl3pPr>
            <a:lvl4pPr marL="962791" indent="0">
              <a:buNone/>
              <a:defRPr sz="600"/>
            </a:lvl4pPr>
            <a:lvl5pPr marL="1283724" indent="0">
              <a:buNone/>
              <a:defRPr sz="600"/>
            </a:lvl5pPr>
            <a:lvl6pPr marL="1604658" indent="0">
              <a:buNone/>
              <a:defRPr sz="600"/>
            </a:lvl6pPr>
            <a:lvl7pPr marL="1925586" indent="0">
              <a:buNone/>
              <a:defRPr sz="600"/>
            </a:lvl7pPr>
            <a:lvl8pPr marL="2246521" indent="0">
              <a:buNone/>
              <a:defRPr sz="600"/>
            </a:lvl8pPr>
            <a:lvl9pPr marL="2567450" indent="0">
              <a:buNone/>
              <a:defRPr sz="6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187" tIns="32090" rIns="64187" bIns="32090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79"/>
            <a:ext cx="8228707" cy="4525119"/>
          </a:xfrm>
          <a:prstGeom prst="rect">
            <a:avLst/>
          </a:prstGeom>
        </p:spPr>
        <p:txBody>
          <a:bodyPr vert="eaVert" lIns="64187" tIns="32090" rIns="64187" bIns="3209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187" tIns="32090" rIns="64187" bIns="32090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187" tIns="32090" rIns="64187" bIns="3209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1" y="3937000"/>
            <a:ext cx="4648200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9" tIns="50729" rIns="91281" bIns="50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1" y="2006600"/>
            <a:ext cx="46482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9" tIns="50729" rIns="91281" bIns="507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hf hdr="0" ftr="0" dt="0"/>
  <p:txStyles>
    <p:titleStyle>
      <a:lvl1pPr marL="39628" indent="-3962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28" indent="-3962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28" indent="-3962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28" indent="-3962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28" indent="-3962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112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2621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09127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5627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628" indent="-39628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445411" indent="11110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901907" indent="11110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358403" indent="11110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814898" indent="11110" algn="l" rtl="0" eaLnBrk="0" fontAlgn="base" hangingPunct="0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271407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727894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184397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640887" algn="l" rtl="0" fontAlgn="base">
        <a:spcBef>
          <a:spcPts val="5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3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96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5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3839766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3946922"/>
            <a:ext cx="4697016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60" tIns="35660" rIns="35660" bIns="3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794867"/>
            <a:ext cx="4697016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60" tIns="35660" rIns="35660" bIns="356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320976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641958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962939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283921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40741" indent="-240741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78326" indent="-178326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356645" indent="-356645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534961" indent="-534961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713296" indent="-713296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1034270" indent="-713296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355257" indent="-713296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676228" indent="-713296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997218" indent="-713296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76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58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39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21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04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882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866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844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91" y="178595"/>
            <a:ext cx="8268891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60" tIns="35660" rIns="35660" bIns="356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91" y="1134070"/>
            <a:ext cx="8268891" cy="503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60" tIns="35660" rIns="35660" bIns="3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0570" y="6192738"/>
            <a:ext cx="1294805" cy="56703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17608" y="6241851"/>
            <a:ext cx="2232" cy="425277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875109"/>
            <a:ext cx="8626078" cy="0"/>
          </a:xfrm>
          <a:prstGeom prst="line">
            <a:avLst/>
          </a:prstGeom>
          <a:noFill/>
          <a:ln w="254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2164" y="6474023"/>
            <a:ext cx="239986" cy="2321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197" tIns="32095" rIns="64197" bIns="32095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3D8516A8-564A-404D-8F46-F1AB7AB25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320976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641958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962939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283921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67480" indent="-267480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543880" indent="-178326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945108" indent="-178326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346334" indent="-178326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747547" indent="-178326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068540" indent="-178326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389524" indent="-178326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710499" indent="-178326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031484" indent="-178326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76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58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39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21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04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882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866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844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87169" y="793626"/>
            <a:ext cx="3741539" cy="5259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4"/>
          <a:srcRect l="80664" t="87500" r="293" b="520"/>
          <a:stretch>
            <a:fillRect/>
          </a:stretch>
        </p:blipFill>
        <p:spPr bwMode="auto">
          <a:xfrm>
            <a:off x="7375923" y="6000752"/>
            <a:ext cx="1741289" cy="821531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0976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1958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2939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3921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4128" indent="-40122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936192" indent="-40122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1248256" indent="-40122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560320" indent="-40122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872384" indent="-401220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2193365" indent="-40122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2514350" indent="-40122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835331" indent="-40122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3156323" indent="-401220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76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58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39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21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04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882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866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844" algn="l" defTabSz="32097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4232672" y="3839766"/>
            <a:ext cx="4929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3946922"/>
            <a:ext cx="4697016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1" tIns="35691" rIns="35691" bIns="3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794867"/>
            <a:ext cx="4697016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1" tIns="35691" rIns="35691" bIns="356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321241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642486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96372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28497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40935" indent="-240935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78470" indent="-178470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356933" indent="-356933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535403" indent="-535403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713877" indent="-713877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1035118" indent="-713877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356364" indent="-713877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677604" indent="-713877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998851" indent="-713877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74" y="178595"/>
            <a:ext cx="8268891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3" tIns="35693" rIns="35693" bIns="356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74" y="1134070"/>
            <a:ext cx="8268891" cy="503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3" tIns="35693" rIns="35693" bIns="3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0570" y="6192738"/>
            <a:ext cx="1294805" cy="56703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8717608" y="6241851"/>
            <a:ext cx="2232" cy="425277"/>
          </a:xfrm>
          <a:prstGeom prst="line">
            <a:avLst/>
          </a:prstGeom>
          <a:noFill/>
          <a:ln w="12700">
            <a:solidFill>
              <a:srgbClr val="005895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517922" y="875109"/>
            <a:ext cx="8626078" cy="0"/>
          </a:xfrm>
          <a:prstGeom prst="line">
            <a:avLst/>
          </a:prstGeom>
          <a:noFill/>
          <a:ln w="25400">
            <a:solidFill>
              <a:srgbClr val="005895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2164" y="6474023"/>
            <a:ext cx="239986" cy="2321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51" tIns="32125" rIns="64251" bIns="32125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2EECD9C0-93BB-CD49-8438-905072F1E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321258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642519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963776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285039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67715" indent="-267715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544356" indent="-178479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945932" indent="-178479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347507" indent="-178479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749077" indent="-178479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070342" indent="-178479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391600" indent="-178479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712860" indent="-178479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034122" indent="-178479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9" tIns="50729" rIns="91281" bIns="507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9" tIns="50729" rIns="91281" bIns="50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3218C044-C902-524C-9A98-587189FFF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hdr="0" ftr="0" dt="0"/>
  <p:txStyles>
    <p:titleStyle>
      <a:lvl1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112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262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09127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5627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4687" indent="-35506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5895"/>
        </a:buClr>
        <a:buSzPct val="69000"/>
        <a:buFont typeface="Helvetica Neue Light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699009" indent="-25361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155516" indent="-25361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612002" indent="-25361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068508" indent="-25361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525012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981508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438008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894514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3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96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5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+mj-lt"/>
          <a:ea typeface="+mj-ea"/>
          <a:cs typeface="+mj-cs"/>
          <a:sym typeface="Helvetica Neue Light" charset="0"/>
        </a:defRPr>
      </a:lvl1pPr>
      <a:lvl2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112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2621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09127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5627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4687" indent="-355060" algn="l" rtl="0" eaLnBrk="0" fontAlgn="base" hangingPunct="0">
        <a:spcBef>
          <a:spcPts val="1100"/>
        </a:spcBef>
        <a:spcAft>
          <a:spcPct val="0"/>
        </a:spcAft>
        <a:buClr>
          <a:srgbClr val="0035AD"/>
        </a:buClr>
        <a:buSzPct val="69000"/>
        <a:buFont typeface="Helvetica Neue Light" charset="0"/>
        <a:buChar char="•"/>
        <a:defRPr sz="28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1pPr>
      <a:lvl2pPr marL="749746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2pPr>
      <a:lvl3pPr marL="1206233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3pPr>
      <a:lvl4pPr marL="1662737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4pPr>
      <a:lvl5pPr marL="2119219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5pPr>
      <a:lvl6pPr marL="2575728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6pPr>
      <a:lvl7pPr marL="3032227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7pPr>
      <a:lvl8pPr marL="3488727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8pPr>
      <a:lvl9pPr marL="3945228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3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96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5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hdr="0" ftr="0" dt="0"/>
  <p:txStyles>
    <p:titleStyle>
      <a:lvl1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+mj-lt"/>
          <a:ea typeface="+mj-ea"/>
          <a:cs typeface="+mj-cs"/>
          <a:sym typeface="Helvetica Neue Light" charset="0"/>
        </a:defRPr>
      </a:lvl1pPr>
      <a:lvl2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112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2621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09127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5627" algn="l" rtl="0" fontAlgn="base">
        <a:spcBef>
          <a:spcPct val="0"/>
        </a:spcBef>
        <a:spcAft>
          <a:spcPct val="0"/>
        </a:spcAft>
        <a:defRPr sz="3400">
          <a:solidFill>
            <a:srgbClr val="0035AD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4687" indent="-355060" algn="l" rtl="0" eaLnBrk="0" fontAlgn="base" hangingPunct="0">
        <a:spcBef>
          <a:spcPts val="1100"/>
        </a:spcBef>
        <a:spcAft>
          <a:spcPct val="0"/>
        </a:spcAft>
        <a:buClr>
          <a:srgbClr val="0035AD"/>
        </a:buClr>
        <a:buSzPct val="69000"/>
        <a:buFont typeface="Helvetica Neue Light" charset="0"/>
        <a:buChar char="•"/>
        <a:defRPr sz="28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1pPr>
      <a:lvl2pPr marL="749746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2pPr>
      <a:lvl3pPr marL="1206233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3pPr>
      <a:lvl4pPr marL="1662737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4pPr>
      <a:lvl5pPr marL="2119219" indent="-253610" algn="l" rtl="0" eaLnBrk="0" fontAlgn="base" hangingPunct="0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5pPr>
      <a:lvl6pPr marL="2575728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6pPr>
      <a:lvl7pPr marL="3032227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7pPr>
      <a:lvl8pPr marL="3488727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8pPr>
      <a:lvl9pPr marL="3945228" indent="-253610" algn="l" rtl="0" fontAlgn="base"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3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96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5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52900" y="2857500"/>
            <a:ext cx="464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9" tIns="50729" rIns="91281" bIns="507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2A58F117-95C9-4248-98C1-3EFD1118E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hdr="0" ftr="0" dt="0"/>
  <p:txStyles>
    <p:titleStyle>
      <a:lvl1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112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2621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09127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5627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628" indent="-3962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1pPr>
      <a:lvl2pPr marL="496112" indent="-3962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2pPr>
      <a:lvl3pPr marL="952621" indent="-3962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3pPr>
      <a:lvl4pPr marL="1409127" indent="-3962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4pPr>
      <a:lvl5pPr marL="1865627" indent="-39628" algn="l" rtl="0" eaLnBrk="0" fontAlgn="base" hangingPunct="0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5pPr>
      <a:lvl6pPr marL="2322118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6pPr>
      <a:lvl7pPr marL="2778624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7pPr>
      <a:lvl8pPr marL="3235114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8pPr>
      <a:lvl9pPr marL="3691618" algn="l" rtl="0" fontAlgn="base">
        <a:spcBef>
          <a:spcPts val="500"/>
        </a:spcBef>
        <a:spcAft>
          <a:spcPct val="0"/>
        </a:spcAft>
        <a:defRPr>
          <a:solidFill>
            <a:srgbClr val="0035AD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3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96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5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9" tIns="50729" rIns="91281" bIns="507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9" tIns="50729" rIns="91281" bIns="50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298" tIns="45649" rIns="91298" bIns="4564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52089EEF-D700-7B43-82EF-8981AE6B0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78713" y="6242050"/>
            <a:ext cx="1168400" cy="4762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+mj-lt"/>
          <a:ea typeface="+mj-ea"/>
          <a:cs typeface="+mj-cs"/>
          <a:sym typeface="Helvetica Neue Light" charset="0"/>
        </a:defRPr>
      </a:lvl1pPr>
      <a:lvl2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marL="39628" indent="-39628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96112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52621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409127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65627" algn="l" rtl="0" fontAlgn="base">
        <a:spcBef>
          <a:spcPct val="0"/>
        </a:spcBef>
        <a:spcAft>
          <a:spcPct val="0"/>
        </a:spcAft>
        <a:defRPr sz="3400">
          <a:solidFill>
            <a:srgbClr val="005895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94687" indent="-35506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005895"/>
        </a:buClr>
        <a:buSzPct val="69000"/>
        <a:buFont typeface="Helvetica Neue Light" charset="0"/>
        <a:buChar char="•"/>
        <a:defRPr sz="28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1pPr>
      <a:lvl2pPr marL="699009" indent="-25361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2pPr>
      <a:lvl3pPr marL="1155516" indent="-25361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3pPr>
      <a:lvl4pPr marL="1612002" indent="-25361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4pPr>
      <a:lvl5pPr marL="2068508" indent="-25361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5pPr>
      <a:lvl6pPr marL="2525012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6pPr>
      <a:lvl7pPr marL="2981508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7pPr>
      <a:lvl8pPr marL="3438008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8pPr>
      <a:lvl9pPr marL="3894514" indent="-253610" algn="l" rtl="0" fontAlgn="base">
        <a:lnSpc>
          <a:spcPct val="120000"/>
        </a:lnSpc>
        <a:spcBef>
          <a:spcPts val="500"/>
        </a:spcBef>
        <a:spcAft>
          <a:spcPct val="0"/>
        </a:spcAft>
        <a:buSzPct val="69000"/>
        <a:buFont typeface="Helvetica Neue Light" charset="0"/>
        <a:buChar char="-"/>
        <a:defRPr sz="2400">
          <a:solidFill>
            <a:srgbClr val="005895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3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96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5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90" algn="l" defTabSz="456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3839766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3946922"/>
            <a:ext cx="4697016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58" tIns="35658" rIns="35658" bIns="3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794867"/>
            <a:ext cx="4697016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58" tIns="35658" rIns="35658" bIns="356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32096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641925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96289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283855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40729" indent="-240729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78317" indent="-178317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356627" indent="-356627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534934" indent="-534934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713260" indent="-713260" algn="l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1034217" indent="-713260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355188" indent="-713260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676142" indent="-713260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997115" indent="-713260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3209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93" y="178595"/>
            <a:ext cx="8268891" cy="705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56" tIns="35656" rIns="35656" bIns="3565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93" y="1134070"/>
            <a:ext cx="8268891" cy="503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56" tIns="35656" rIns="35656" bIns="3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0570" y="6192738"/>
            <a:ext cx="1294805" cy="56703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17608" y="6241851"/>
            <a:ext cx="2232" cy="425277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875109"/>
            <a:ext cx="8626078" cy="0"/>
          </a:xfrm>
          <a:prstGeom prst="line">
            <a:avLst/>
          </a:prstGeom>
          <a:noFill/>
          <a:ln w="254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42164" y="6474023"/>
            <a:ext cx="239986" cy="2321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191" tIns="32092" rIns="64191" bIns="32092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C17D716B-F6A3-4A4A-97C0-FC4FC8EA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320943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641892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962841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283790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67452" indent="-267452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543824" indent="-178308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945011" indent="-178308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346196" indent="-178308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747367" indent="-178308" algn="l" rtl="0" eaLnBrk="0" fontAlgn="base" hangingPunct="0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068328" indent="-178308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2389280" indent="-178308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710222" indent="-178308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3031174" indent="-178308" algn="l" rtl="0" fontAlgn="base">
        <a:lnSpc>
          <a:spcPct val="120000"/>
        </a:lnSpc>
        <a:spcBef>
          <a:spcPts val="492"/>
        </a:spcBef>
        <a:spcAft>
          <a:spcPct val="0"/>
        </a:spcAft>
        <a:buClr>
          <a:srgbClr val="235B90"/>
        </a:buClr>
        <a:buSzPct val="69000"/>
        <a:buFont typeface="Helvetica Neue Light" charset="0"/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43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92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41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90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40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685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36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581" algn="l" defTabSz="3209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87169" y="793626"/>
            <a:ext cx="3741539" cy="5259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4"/>
          <a:srcRect l="80664" t="87500" r="293" b="520"/>
          <a:stretch>
            <a:fillRect/>
          </a:stretch>
        </p:blipFill>
        <p:spPr bwMode="auto">
          <a:xfrm>
            <a:off x="7375923" y="6000752"/>
            <a:ext cx="1741289" cy="821531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0926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1859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2791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3724" algn="ctr" rtl="0" fontAlgn="base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4032" indent="-401157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936048" indent="-401157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1248064" indent="-401157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560080" indent="-401157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872097" indent="-401157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2193028" indent="-401157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2513965" indent="-401157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834896" indent="-401157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3155840" indent="-401157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26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59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91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724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658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586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521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450" algn="l" defTabSz="3209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hyperlink" Target="http://www.ripe.net/lir-services/resource-management/contact/ipv4-evaluation-procedure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hyperlink" Target="http://www.ripe.net/internet-coordination/ipv4-exhaustion/ipv4-available-pool-graph" TargetMode="Externa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hyperlink" Target="http://www.ripe.net/lir-services/resource-management/ripe-ncc-resource-quality-assistan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xel/Downloads/Ripe%20NCC%20Mobile%20recording%20semi-final.mov" TargetMode="External"/><Relationship Id="rId2" Type="http://schemas.openxmlformats.org/officeDocument/2006/relationships/slideLayout" Target="../slideLayouts/slideLayout145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 smtClean="0"/>
              <a:t>Update from the RIPE NCC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1839"/>
          <a:lstStyle/>
          <a:p>
            <a:pPr marL="382011" indent="-342380" eaLnBrk="1" hangingPunct="1"/>
            <a:r>
              <a:rPr lang="en-US" dirty="0"/>
              <a:t>Axel Pawlik</a:t>
            </a:r>
          </a:p>
          <a:p>
            <a:pPr marL="382011" indent="-342380" eaLnBrk="1" hangingPunct="1"/>
            <a:r>
              <a:rPr lang="en-US" dirty="0"/>
              <a:t>Managing Director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/>
          </p:cNvSpPr>
          <p:nvPr/>
        </p:nvSpPr>
        <p:spPr bwMode="auto">
          <a:xfrm>
            <a:off x="571500" y="2911080"/>
            <a:ext cx="4071938" cy="830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9895" bIns="0" anchor="ctr">
            <a:prstTxWarp prst="textNoShape">
              <a:avLst/>
            </a:prstTxWarp>
          </a:bodyPr>
          <a:lstStyle/>
          <a:p>
            <a:pPr marL="49033">
              <a:lnSpc>
                <a:spcPct val="120000"/>
              </a:lnSpc>
              <a:spcBef>
                <a:spcPts val="492"/>
              </a:spcBef>
            </a:pPr>
            <a:r>
              <a:rPr lang="en-US" sz="5100" dirty="0">
                <a:ea typeface="Helvetica Neue Light" charset="0"/>
                <a:cs typeface="Helvetica Neue Light" charset="0"/>
              </a:rPr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Member Services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/>
              <a:t>RIPE </a:t>
            </a:r>
            <a:r>
              <a:rPr lang="en-US" dirty="0" smtClean="0"/>
              <a:t>62</a:t>
            </a:r>
          </a:p>
          <a:p>
            <a:pPr marL="0" indent="0" eaLnBrk="1" hangingPunct="1"/>
            <a:endParaRPr lang="en-US" dirty="0" smtClean="0"/>
          </a:p>
          <a:p>
            <a:pPr marL="382011" indent="-342380" eaLnBrk="1" hangingPunct="1"/>
            <a:r>
              <a:rPr lang="en-US" dirty="0" smtClean="0"/>
              <a:t>Andrew de la </a:t>
            </a:r>
            <a:r>
              <a:rPr lang="en-US" dirty="0" err="1" smtClean="0"/>
              <a:t>Haije</a:t>
            </a:r>
            <a:endParaRPr lang="en-US" dirty="0" smtClean="0"/>
          </a:p>
          <a:p>
            <a:pPr marL="382011" indent="-342380" eaLnBrk="1" hangingPunct="1"/>
            <a:r>
              <a:rPr lang="en-US" dirty="0" smtClean="0"/>
              <a:t>COO</a:t>
            </a:r>
          </a:p>
          <a:p>
            <a:pPr marL="0" indent="0"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AF9BF8-2765-5A4E-89A4-5B6A6F13F8BC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focus points</a:t>
            </a:r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500075" y="1446609"/>
            <a:ext cx="8268891" cy="4723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691" tIns="35691" rIns="35691" bIns="35691">
            <a:prstTxWarp prst="textNoShape">
              <a:avLst/>
            </a:prstTxWarp>
          </a:bodyPr>
          <a:lstStyle/>
          <a:p>
            <a:pPr algn="l">
              <a:buFont typeface="Arial" charset="0"/>
              <a:buChar char="•"/>
            </a:pPr>
            <a:r>
              <a:rPr lang="en-US" sz="2800" dirty="0"/>
              <a:t>   Transparency and Procedures</a:t>
            </a:r>
          </a:p>
          <a:p>
            <a:pPr algn="l">
              <a:lnSpc>
                <a:spcPct val="120000"/>
              </a:lnSpc>
              <a:spcBef>
                <a:spcPts val="492"/>
              </a:spcBef>
              <a:buClr>
                <a:srgbClr val="005894"/>
              </a:buClr>
              <a:buSzPct val="69000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0000"/>
              </a:lnSpc>
              <a:spcBef>
                <a:spcPts val="492"/>
              </a:spcBef>
              <a:buClr>
                <a:srgbClr val="005894"/>
              </a:buClr>
              <a:buSzPct val="69000"/>
              <a:buFont typeface="Helvetica Neue Light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 Evolution of services</a:t>
            </a:r>
          </a:p>
          <a:p>
            <a:pPr algn="l">
              <a:lnSpc>
                <a:spcPct val="120000"/>
              </a:lnSpc>
              <a:spcBef>
                <a:spcPts val="492"/>
              </a:spcBef>
              <a:buClr>
                <a:srgbClr val="005894"/>
              </a:buClr>
              <a:buSzPct val="69000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0000"/>
              </a:lnSpc>
              <a:spcBef>
                <a:spcPts val="492"/>
              </a:spcBef>
              <a:buClr>
                <a:srgbClr val="005894"/>
              </a:buClr>
              <a:buSzPct val="69000"/>
              <a:buFont typeface="Helvetica Neue Light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 Improved member interaction</a:t>
            </a:r>
          </a:p>
          <a:p>
            <a:pPr algn="l">
              <a:lnSpc>
                <a:spcPct val="120000"/>
              </a:lnSpc>
              <a:spcBef>
                <a:spcPts val="492"/>
              </a:spcBef>
              <a:buClr>
                <a:srgbClr val="005894"/>
              </a:buClr>
              <a:buSzPct val="69000"/>
              <a:buFont typeface="Helvetica Neue Light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492"/>
              </a:spcBef>
              <a:buClr>
                <a:srgbClr val="005894"/>
              </a:buClr>
              <a:buSzPct val="69000"/>
              <a:buFont typeface="Helvetica Neue Light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49098A-799B-134F-A75C-EDEB7D8A8710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410890" y="2839647"/>
            <a:ext cx="5840016" cy="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/>
              <a:t>Transparency and Procedures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15E172-6FF5-B242-BD7D-2DB27BACDF78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Transparency and Procedures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Enhance transparency</a:t>
            </a:r>
          </a:p>
          <a:p>
            <a:pPr eaLnBrk="1" hangingPunct="1"/>
            <a:r>
              <a:rPr lang="en-US" sz="2400" dirty="0"/>
              <a:t>Driver</a:t>
            </a:r>
          </a:p>
          <a:p>
            <a:pPr lvl="1" eaLnBrk="1" hangingPunct="1"/>
            <a:r>
              <a:rPr lang="en-US" sz="2000" dirty="0"/>
              <a:t>Not always as clear as we could be</a:t>
            </a:r>
          </a:p>
          <a:p>
            <a:pPr eaLnBrk="1" hangingPunct="1"/>
            <a:r>
              <a:rPr lang="en-US" sz="2400" dirty="0"/>
              <a:t>Actions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External </a:t>
            </a:r>
            <a:r>
              <a:rPr lang="en-US" sz="2000" dirty="0"/>
              <a:t>Impact Analysis</a:t>
            </a:r>
          </a:p>
          <a:p>
            <a:pPr lvl="1" eaLnBrk="1" hangingPunct="1"/>
            <a:r>
              <a:rPr lang="en-US" sz="2000" dirty="0"/>
              <a:t>Seeking community guidance on </a:t>
            </a:r>
            <a:r>
              <a:rPr lang="en-US" sz="2000" dirty="0" err="1"/>
              <a:t>unclarities</a:t>
            </a:r>
            <a:r>
              <a:rPr lang="en-US" sz="2000" dirty="0"/>
              <a:t> in policy interpretations: Address Policy WG and mailing list</a:t>
            </a:r>
          </a:p>
          <a:p>
            <a:pPr lvl="1" eaLnBrk="1" hangingPunct="1"/>
            <a:r>
              <a:rPr lang="en-US" sz="2000" dirty="0"/>
              <a:t>Publish Evaluation procedures: IPv4 online                                      </a:t>
            </a:r>
            <a:r>
              <a:rPr lang="en-US" sz="1400" dirty="0">
                <a:hlinkClick r:id="rId2"/>
              </a:rPr>
              <a:t>http://www.ripe.net/lir-services/resource-management/contact/ipv4-evaluation-procedures</a:t>
            </a:r>
            <a:endParaRPr lang="en-US" sz="1400" dirty="0"/>
          </a:p>
          <a:p>
            <a:pPr lvl="1" eaLnBrk="1" hangingPunct="1">
              <a:buFont typeface="Helvetica Neue Light" charset="0"/>
              <a:buNone/>
            </a:pPr>
            <a:r>
              <a:rPr lang="en-US" sz="1400" dirty="0"/>
              <a:t>	</a:t>
            </a:r>
            <a:r>
              <a:rPr lang="en-US" sz="2000" dirty="0"/>
              <a:t>IPv6 and ASN upcoming if you find this useful</a:t>
            </a:r>
          </a:p>
          <a:p>
            <a:pPr lvl="1" eaLnBrk="1" hangingPunct="1"/>
            <a:endParaRPr lang="en-US" sz="1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Transparency and Procedures (2)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00075" y="1134070"/>
            <a:ext cx="8268891" cy="1009055"/>
          </a:xfrm>
        </p:spPr>
        <p:txBody>
          <a:bodyPr/>
          <a:lstStyle/>
          <a:p>
            <a:pPr lvl="1"/>
            <a:r>
              <a:rPr lang="en-US" sz="2000" dirty="0"/>
              <a:t>Registration Services ticket mechanism change: all (IPv4) requests in one ticket queue, new and ongoing requests</a:t>
            </a:r>
          </a:p>
          <a:p>
            <a:pPr>
              <a:buFont typeface="Helvetica Neue Light" charset="0"/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000AFB-0F8E-A846-ABF5-8C57D8279129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Rounded Rectangle 5"/>
          <p:cNvSpPr>
            <a:spLocks noChangeArrowheads="1"/>
          </p:cNvSpPr>
          <p:nvPr/>
        </p:nvSpPr>
        <p:spPr bwMode="auto">
          <a:xfrm>
            <a:off x="2643201" y="4884552"/>
            <a:ext cx="2303859" cy="589359"/>
          </a:xfrm>
          <a:prstGeom prst="roundRect">
            <a:avLst>
              <a:gd name="adj" fmla="val 16667"/>
            </a:avLst>
          </a:prstGeom>
          <a:solidFill>
            <a:srgbClr val="8000FF"/>
          </a:solidFill>
          <a:ln w="25400">
            <a:solidFill>
              <a:srgbClr val="8000FF"/>
            </a:solidFill>
            <a:round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644304" y="4071938"/>
            <a:ext cx="5250656" cy="603870"/>
            <a:chOff x="-355600" y="2577598"/>
            <a:chExt cx="7467600" cy="859339"/>
          </a:xfrm>
        </p:grpSpPr>
        <p:sp>
          <p:nvSpPr>
            <p:cNvPr id="42028" name="Rounded Rectangle 5"/>
            <p:cNvSpPr>
              <a:spLocks noChangeArrowheads="1"/>
            </p:cNvSpPr>
            <p:nvPr/>
          </p:nvSpPr>
          <p:spPr bwMode="auto">
            <a:xfrm>
              <a:off x="-355600" y="2577598"/>
              <a:ext cx="3276600" cy="838336"/>
            </a:xfrm>
            <a:prstGeom prst="roundRect">
              <a:avLst>
                <a:gd name="adj" fmla="val 16667"/>
              </a:avLst>
            </a:prstGeom>
            <a:solidFill>
              <a:srgbClr val="8000FF"/>
            </a:solidFill>
            <a:ln w="25400">
              <a:solidFill>
                <a:srgbClr val="8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9" name="Rounded Rectangle 5"/>
            <p:cNvSpPr>
              <a:spLocks noChangeArrowheads="1"/>
            </p:cNvSpPr>
            <p:nvPr/>
          </p:nvSpPr>
          <p:spPr bwMode="auto">
            <a:xfrm>
              <a:off x="2387600" y="2590800"/>
              <a:ext cx="4724400" cy="846137"/>
            </a:xfrm>
            <a:prstGeom prst="roundRect">
              <a:avLst>
                <a:gd name="adj" fmla="val 16667"/>
              </a:avLst>
            </a:prstGeom>
            <a:solidFill>
              <a:srgbClr val="8000FF">
                <a:alpha val="18823"/>
              </a:srgbClr>
            </a:solidFill>
            <a:ln w="254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643188" y="4071937"/>
            <a:ext cx="5250656" cy="594941"/>
            <a:chOff x="3530600" y="4294800"/>
            <a:chExt cx="7467600" cy="846000"/>
          </a:xfrm>
        </p:grpSpPr>
        <p:sp>
          <p:nvSpPr>
            <p:cNvPr id="42026" name="Rounded Rectangle 5"/>
            <p:cNvSpPr>
              <a:spLocks noChangeArrowheads="1"/>
            </p:cNvSpPr>
            <p:nvPr/>
          </p:nvSpPr>
          <p:spPr bwMode="auto">
            <a:xfrm>
              <a:off x="3530600" y="4298400"/>
              <a:ext cx="3276600" cy="838200"/>
            </a:xfrm>
            <a:prstGeom prst="roundRect">
              <a:avLst>
                <a:gd name="adj" fmla="val 16667"/>
              </a:avLst>
            </a:prstGeom>
            <a:solidFill>
              <a:srgbClr val="8000FF"/>
            </a:solidFill>
            <a:ln w="25400">
              <a:solidFill>
                <a:srgbClr val="8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7" name="Rounded Rectangle 5"/>
            <p:cNvSpPr>
              <a:spLocks noChangeArrowheads="1"/>
            </p:cNvSpPr>
            <p:nvPr/>
          </p:nvSpPr>
          <p:spPr bwMode="auto">
            <a:xfrm>
              <a:off x="6273800" y="4294800"/>
              <a:ext cx="4724400" cy="846000"/>
            </a:xfrm>
            <a:prstGeom prst="roundRect">
              <a:avLst>
                <a:gd name="adj" fmla="val 16667"/>
              </a:avLst>
            </a:prstGeom>
            <a:solidFill>
              <a:srgbClr val="8000FF">
                <a:alpha val="18823"/>
              </a:srgbClr>
            </a:solidFill>
            <a:ln w="254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ounded Rectangle 5"/>
          <p:cNvSpPr>
            <a:spLocks noChangeArrowheads="1"/>
          </p:cNvSpPr>
          <p:nvPr/>
        </p:nvSpPr>
        <p:spPr bwMode="auto">
          <a:xfrm>
            <a:off x="2643201" y="4882320"/>
            <a:ext cx="2303859" cy="589359"/>
          </a:xfrm>
          <a:prstGeom prst="roundRect">
            <a:avLst>
              <a:gd name="adj" fmla="val 16667"/>
            </a:avLst>
          </a:prstGeom>
          <a:solidFill>
            <a:srgbClr val="8000FF"/>
          </a:solidFill>
          <a:ln w="25400">
            <a:solidFill>
              <a:srgbClr val="8000FF"/>
            </a:solidFill>
            <a:round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5"/>
          <p:cNvSpPr>
            <a:spLocks noChangeArrowheads="1"/>
          </p:cNvSpPr>
          <p:nvPr/>
        </p:nvSpPr>
        <p:spPr bwMode="auto">
          <a:xfrm>
            <a:off x="2643201" y="3046153"/>
            <a:ext cx="2303859" cy="589359"/>
          </a:xfrm>
          <a:prstGeom prst="roundRect">
            <a:avLst>
              <a:gd name="adj" fmla="val 16667"/>
            </a:avLst>
          </a:prstGeom>
          <a:solidFill>
            <a:srgbClr val="8000FF"/>
          </a:solidFill>
          <a:ln w="25400">
            <a:solidFill>
              <a:srgbClr val="8000FF"/>
            </a:solidFill>
            <a:round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5"/>
          <p:cNvSpPr>
            <a:spLocks noChangeArrowheads="1"/>
          </p:cNvSpPr>
          <p:nvPr/>
        </p:nvSpPr>
        <p:spPr bwMode="auto">
          <a:xfrm>
            <a:off x="2643201" y="2225738"/>
            <a:ext cx="2303859" cy="589359"/>
          </a:xfrm>
          <a:prstGeom prst="roundRect">
            <a:avLst>
              <a:gd name="adj" fmla="val 16667"/>
            </a:avLst>
          </a:prstGeom>
          <a:solidFill>
            <a:srgbClr val="8000FF"/>
          </a:solidFill>
          <a:ln w="25400">
            <a:solidFill>
              <a:srgbClr val="8000FF"/>
            </a:solidFill>
            <a:round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995" name="Straight Arrow Connector 54"/>
          <p:cNvCxnSpPr>
            <a:cxnSpLocks noChangeShapeType="1"/>
          </p:cNvCxnSpPr>
          <p:nvPr/>
        </p:nvCxnSpPr>
        <p:spPr bwMode="auto">
          <a:xfrm rot="16200000" flipH="1">
            <a:off x="3580805" y="2949029"/>
            <a:ext cx="375047" cy="0"/>
          </a:xfrm>
          <a:prstGeom prst="straightConnector1">
            <a:avLst/>
          </a:prstGeom>
          <a:noFill/>
          <a:ln w="25400">
            <a:solidFill>
              <a:srgbClr val="003399"/>
            </a:solidFill>
            <a:round/>
            <a:headEnd/>
            <a:tailEnd type="triangle" w="lg" len="lg"/>
          </a:ln>
        </p:spPr>
      </p:cxn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2750344" y="5815460"/>
            <a:ext cx="2089547" cy="507876"/>
            <a:chOff x="3757592" y="8269069"/>
            <a:chExt cx="2971800" cy="722531"/>
          </a:xfrm>
        </p:grpSpPr>
        <p:sp>
          <p:nvSpPr>
            <p:cNvPr id="42024" name="Rounded Rectangle 5"/>
            <p:cNvSpPr>
              <a:spLocks noChangeArrowheads="1"/>
            </p:cNvSpPr>
            <p:nvPr/>
          </p:nvSpPr>
          <p:spPr bwMode="auto">
            <a:xfrm>
              <a:off x="3757592" y="8382000"/>
              <a:ext cx="2971800" cy="609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/>
            </a:gradFill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5" name="TextBox 9"/>
            <p:cNvSpPr txBox="1">
              <a:spLocks noChangeArrowheads="1"/>
            </p:cNvSpPr>
            <p:nvPr/>
          </p:nvSpPr>
          <p:spPr bwMode="auto">
            <a:xfrm>
              <a:off x="3909992" y="8269069"/>
              <a:ext cx="2590799" cy="678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500" dirty="0">
                  <a:solidFill>
                    <a:srgbClr val="003399"/>
                  </a:solidFill>
                </a:rPr>
                <a:t>approval</a:t>
              </a:r>
            </a:p>
          </p:txBody>
        </p:sp>
      </p:grpSp>
      <p:sp>
        <p:nvSpPr>
          <p:cNvPr id="41997" name="TextBox 49"/>
          <p:cNvSpPr txBox="1">
            <a:spLocks noChangeArrowheads="1"/>
          </p:cNvSpPr>
          <p:nvPr/>
        </p:nvSpPr>
        <p:spPr bwMode="auto">
          <a:xfrm>
            <a:off x="5047506" y="4261694"/>
            <a:ext cx="1774775" cy="2377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13:45:01 12.11.2010</a:t>
            </a:r>
          </a:p>
        </p:txBody>
      </p:sp>
      <p:sp>
        <p:nvSpPr>
          <p:cNvPr id="41998" name="TextBox 50"/>
          <p:cNvSpPr txBox="1">
            <a:spLocks noChangeArrowheads="1"/>
          </p:cNvSpPr>
          <p:nvPr/>
        </p:nvSpPr>
        <p:spPr bwMode="auto">
          <a:xfrm>
            <a:off x="6938403" y="4261699"/>
            <a:ext cx="917469" cy="23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003399"/>
                </a:solidFill>
                <a:latin typeface="Helvetica Neue" charset="0"/>
                <a:ea typeface="Helvetica Neue" charset="0"/>
                <a:cs typeface="Helvetica Neue" charset="0"/>
              </a:rPr>
              <a:t>Time</a:t>
            </a:r>
            <a:r>
              <a:rPr lang="en-US" sz="11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100" dirty="0">
                <a:solidFill>
                  <a:srgbClr val="003399"/>
                </a:solidFill>
                <a:latin typeface="Helvetica Neue" charset="0"/>
                <a:ea typeface="Helvetica Neue" charset="0"/>
                <a:cs typeface="Helvetica Neue" charset="0"/>
              </a:rPr>
              <a:t>stamp</a:t>
            </a:r>
          </a:p>
        </p:txBody>
      </p: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2749229" y="2279325"/>
            <a:ext cx="2089547" cy="477054"/>
            <a:chOff x="3681392" y="1752600"/>
            <a:chExt cx="2971800" cy="678706"/>
          </a:xfrm>
        </p:grpSpPr>
        <p:sp>
          <p:nvSpPr>
            <p:cNvPr id="42022" name="Rounded Rectangle 5"/>
            <p:cNvSpPr>
              <a:spLocks noChangeArrowheads="1"/>
            </p:cNvSpPr>
            <p:nvPr/>
          </p:nvSpPr>
          <p:spPr bwMode="auto">
            <a:xfrm>
              <a:off x="3681392" y="1789331"/>
              <a:ext cx="2971800" cy="609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/>
            </a:gradFill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3" name="TextBox 9"/>
            <p:cNvSpPr txBox="1">
              <a:spLocks noChangeArrowheads="1"/>
            </p:cNvSpPr>
            <p:nvPr/>
          </p:nvSpPr>
          <p:spPr bwMode="auto">
            <a:xfrm>
              <a:off x="4151291" y="1752600"/>
              <a:ext cx="1920875" cy="67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500" dirty="0">
                  <a:solidFill>
                    <a:srgbClr val="003399"/>
                  </a:solidFill>
                </a:rPr>
                <a:t>request</a:t>
              </a:r>
            </a:p>
          </p:txBody>
        </p:sp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2749229" y="3082975"/>
            <a:ext cx="2089547" cy="482203"/>
            <a:chOff x="3681392" y="2895600"/>
            <a:chExt cx="2971800" cy="685800"/>
          </a:xfrm>
        </p:grpSpPr>
        <p:sp>
          <p:nvSpPr>
            <p:cNvPr id="42020" name="Rounded Rectangle 5"/>
            <p:cNvSpPr>
              <a:spLocks noChangeArrowheads="1"/>
            </p:cNvSpPr>
            <p:nvPr/>
          </p:nvSpPr>
          <p:spPr bwMode="auto">
            <a:xfrm>
              <a:off x="3681392" y="2971800"/>
              <a:ext cx="2971800" cy="609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/>
            </a:gradFill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1" name="TextBox 9"/>
            <p:cNvSpPr txBox="1">
              <a:spLocks noChangeArrowheads="1"/>
            </p:cNvSpPr>
            <p:nvPr/>
          </p:nvSpPr>
          <p:spPr bwMode="auto">
            <a:xfrm>
              <a:off x="4062393" y="2895600"/>
              <a:ext cx="1968501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500" dirty="0">
                  <a:solidFill>
                    <a:srgbClr val="003399"/>
                  </a:solidFill>
                </a:rPr>
                <a:t>robot</a:t>
              </a: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2749229" y="4100960"/>
            <a:ext cx="2089547" cy="482203"/>
            <a:chOff x="3681392" y="4343400"/>
            <a:chExt cx="2971800" cy="685800"/>
          </a:xfrm>
        </p:grpSpPr>
        <p:sp>
          <p:nvSpPr>
            <p:cNvPr id="42018" name="Rounded Rectangle 5"/>
            <p:cNvSpPr>
              <a:spLocks noChangeArrowheads="1"/>
            </p:cNvSpPr>
            <p:nvPr/>
          </p:nvSpPr>
          <p:spPr bwMode="auto">
            <a:xfrm>
              <a:off x="3681392" y="4419600"/>
              <a:ext cx="2971800" cy="609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/>
            </a:gradFill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9" name="TextBox 9"/>
            <p:cNvSpPr txBox="1">
              <a:spLocks noChangeArrowheads="1"/>
            </p:cNvSpPr>
            <p:nvPr/>
          </p:nvSpPr>
          <p:spPr bwMode="auto">
            <a:xfrm>
              <a:off x="4138592" y="4343400"/>
              <a:ext cx="1968501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500" dirty="0">
                  <a:solidFill>
                    <a:srgbClr val="003399"/>
                  </a:solidFill>
                </a:rPr>
                <a:t>queue</a:t>
              </a:r>
            </a:p>
          </p:txBody>
        </p:sp>
      </p:grpSp>
      <p:cxnSp>
        <p:nvCxnSpPr>
          <p:cNvPr id="42002" name="Straight Arrow Connector 55"/>
          <p:cNvCxnSpPr>
            <a:cxnSpLocks noChangeShapeType="1"/>
          </p:cNvCxnSpPr>
          <p:nvPr/>
        </p:nvCxnSpPr>
        <p:spPr bwMode="auto">
          <a:xfrm rot="5400000">
            <a:off x="3470872" y="3857080"/>
            <a:ext cx="589359" cy="5581"/>
          </a:xfrm>
          <a:prstGeom prst="straightConnector1">
            <a:avLst/>
          </a:prstGeom>
          <a:noFill/>
          <a:ln w="25400">
            <a:solidFill>
              <a:srgbClr val="003399"/>
            </a:solidFill>
            <a:round/>
            <a:headEnd/>
            <a:tailEnd type="triangle" w="lg" len="lg"/>
          </a:ln>
        </p:spPr>
      </p:cxn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2750344" y="4932577"/>
            <a:ext cx="2089547" cy="477054"/>
            <a:chOff x="3757592" y="5525869"/>
            <a:chExt cx="2971800" cy="678706"/>
          </a:xfrm>
        </p:grpSpPr>
        <p:sp>
          <p:nvSpPr>
            <p:cNvPr id="42016" name="Rounded Rectangle 5"/>
            <p:cNvSpPr>
              <a:spLocks noChangeArrowheads="1"/>
            </p:cNvSpPr>
            <p:nvPr/>
          </p:nvSpPr>
          <p:spPr bwMode="auto">
            <a:xfrm>
              <a:off x="3757592" y="5562600"/>
              <a:ext cx="2971800" cy="6096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/>
            </a:gradFill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7" name="TextBox 9"/>
            <p:cNvSpPr txBox="1">
              <a:spLocks noChangeArrowheads="1"/>
            </p:cNvSpPr>
            <p:nvPr/>
          </p:nvSpPr>
          <p:spPr bwMode="auto">
            <a:xfrm>
              <a:off x="4138593" y="5525869"/>
              <a:ext cx="1968501" cy="67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500" dirty="0">
                  <a:solidFill>
                    <a:srgbClr val="003399"/>
                  </a:solidFill>
                </a:rPr>
                <a:t>IPRA</a:t>
              </a:r>
            </a:p>
          </p:txBody>
        </p:sp>
      </p:grpSp>
      <p:cxnSp>
        <p:nvCxnSpPr>
          <p:cNvPr id="42004" name="Straight Arrow Connector 56"/>
          <p:cNvCxnSpPr>
            <a:cxnSpLocks noChangeShapeType="1"/>
          </p:cNvCxnSpPr>
          <p:nvPr/>
        </p:nvCxnSpPr>
        <p:spPr bwMode="auto">
          <a:xfrm rot="5400000">
            <a:off x="3576341" y="4775163"/>
            <a:ext cx="385093" cy="1117"/>
          </a:xfrm>
          <a:prstGeom prst="straightConnector1">
            <a:avLst/>
          </a:prstGeom>
          <a:noFill/>
          <a:ln w="25400">
            <a:solidFill>
              <a:srgbClr val="003399"/>
            </a:solidFill>
            <a:round/>
            <a:headEnd/>
            <a:tailEnd type="triangle" w="lg" len="lg"/>
          </a:ln>
        </p:spPr>
      </p:cxnSp>
      <p:cxnSp>
        <p:nvCxnSpPr>
          <p:cNvPr id="42005" name="Straight Arrow Connector 57"/>
          <p:cNvCxnSpPr>
            <a:cxnSpLocks noChangeShapeType="1"/>
          </p:cNvCxnSpPr>
          <p:nvPr/>
        </p:nvCxnSpPr>
        <p:spPr bwMode="auto">
          <a:xfrm rot="5400000">
            <a:off x="3527227" y="5627936"/>
            <a:ext cx="482203" cy="0"/>
          </a:xfrm>
          <a:prstGeom prst="straightConnector1">
            <a:avLst/>
          </a:prstGeom>
          <a:noFill/>
          <a:ln w="25400">
            <a:solidFill>
              <a:srgbClr val="003399"/>
            </a:solidFill>
            <a:round/>
            <a:headEnd/>
            <a:tailEnd type="triangle" w="lg" len="lg"/>
          </a:ln>
        </p:spPr>
      </p:cxn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267025" y="3833068"/>
            <a:ext cx="1500188" cy="1769195"/>
            <a:chOff x="2995592" y="3962400"/>
            <a:chExt cx="2133600" cy="2516188"/>
          </a:xfrm>
        </p:grpSpPr>
        <p:cxnSp>
          <p:nvCxnSpPr>
            <p:cNvPr id="42013" name="Straight Arrow Connector 61"/>
            <p:cNvCxnSpPr>
              <a:cxnSpLocks noChangeShapeType="1"/>
            </p:cNvCxnSpPr>
            <p:nvPr/>
          </p:nvCxnSpPr>
          <p:spPr bwMode="auto">
            <a:xfrm rot="10800000" flipH="1">
              <a:off x="2995592" y="6477000"/>
              <a:ext cx="2133600" cy="1588"/>
            </a:xfrm>
            <a:prstGeom prst="straightConnector1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none" w="lg" len="lg"/>
            </a:ln>
          </p:spPr>
        </p:cxnSp>
        <p:cxnSp>
          <p:nvCxnSpPr>
            <p:cNvPr id="42014" name="Straight Arrow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1739890" y="5219690"/>
              <a:ext cx="2514600" cy="20"/>
            </a:xfrm>
            <a:prstGeom prst="straightConnector1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none" w="lg" len="lg"/>
            </a:ln>
          </p:spPr>
        </p:cxnSp>
        <p:cxnSp>
          <p:nvCxnSpPr>
            <p:cNvPr id="42015" name="Straight Arrow Connector 65"/>
            <p:cNvCxnSpPr>
              <a:cxnSpLocks noChangeShapeType="1"/>
            </p:cNvCxnSpPr>
            <p:nvPr/>
          </p:nvCxnSpPr>
          <p:spPr bwMode="auto">
            <a:xfrm flipV="1">
              <a:off x="2997200" y="3962400"/>
              <a:ext cx="2057400" cy="1588"/>
            </a:xfrm>
            <a:prstGeom prst="straightConnector1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 type="triangle" w="lg" len="lg"/>
            </a:ln>
          </p:spPr>
        </p:cxn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95650" y="5601147"/>
            <a:ext cx="868412" cy="23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003399"/>
                </a:solidFill>
                <a:latin typeface="Helvetica Neue" charset="0"/>
                <a:ea typeface="Helvetica Neue" charset="0"/>
                <a:cs typeface="Helvetica Neue" charset="0"/>
              </a:rPr>
              <a:t>Questions?</a:t>
            </a:r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2268140" y="3805165"/>
            <a:ext cx="1500188" cy="1822772"/>
            <a:chOff x="2997200" y="3923004"/>
            <a:chExt cx="2133600" cy="2592000"/>
          </a:xfrm>
        </p:grpSpPr>
        <p:cxnSp>
          <p:nvCxnSpPr>
            <p:cNvPr id="42010" name="Straight Arrow Connector 61"/>
            <p:cNvCxnSpPr>
              <a:cxnSpLocks noChangeShapeType="1"/>
            </p:cNvCxnSpPr>
            <p:nvPr/>
          </p:nvCxnSpPr>
          <p:spPr bwMode="auto">
            <a:xfrm>
              <a:off x="2997200" y="6477000"/>
              <a:ext cx="2133600" cy="1588"/>
            </a:xfrm>
            <a:prstGeom prst="straightConnector1">
              <a:avLst/>
            </a:prstGeom>
            <a:noFill/>
            <a:ln w="69850">
              <a:solidFill>
                <a:srgbClr val="003399"/>
              </a:solidFill>
              <a:round/>
              <a:headEnd/>
              <a:tailEnd type="none" w="lg" len="lg"/>
            </a:ln>
          </p:spPr>
        </p:cxnSp>
        <p:cxnSp>
          <p:nvCxnSpPr>
            <p:cNvPr id="42011" name="Straight Arrow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1702004" y="5218200"/>
              <a:ext cx="2592000" cy="1608"/>
            </a:xfrm>
            <a:prstGeom prst="straightConnector1">
              <a:avLst/>
            </a:prstGeom>
            <a:noFill/>
            <a:ln w="73025">
              <a:solidFill>
                <a:srgbClr val="003399"/>
              </a:solidFill>
              <a:round/>
              <a:headEnd/>
              <a:tailEnd type="none" w="lg" len="lg"/>
            </a:ln>
          </p:spPr>
        </p:cxnSp>
        <p:cxnSp>
          <p:nvCxnSpPr>
            <p:cNvPr id="42012" name="Straight Arrow Connector 65"/>
            <p:cNvCxnSpPr>
              <a:cxnSpLocks noChangeShapeType="1"/>
            </p:cNvCxnSpPr>
            <p:nvPr/>
          </p:nvCxnSpPr>
          <p:spPr bwMode="auto">
            <a:xfrm>
              <a:off x="2997200" y="3962400"/>
              <a:ext cx="2095200" cy="1588"/>
            </a:xfrm>
            <a:prstGeom prst="straightConnector1">
              <a:avLst/>
            </a:prstGeom>
            <a:noFill/>
            <a:ln w="69850">
              <a:solidFill>
                <a:srgbClr val="003399"/>
              </a:solidFill>
              <a:round/>
              <a:headEnd/>
              <a:tailEnd type="triangle" w="lg" len="lg"/>
            </a:ln>
          </p:spPr>
        </p:cxnSp>
      </p:grpSp>
      <p:sp>
        <p:nvSpPr>
          <p:cNvPr id="56" name="TextBox 49"/>
          <p:cNvSpPr txBox="1">
            <a:spLocks noChangeArrowheads="1"/>
          </p:cNvSpPr>
          <p:nvPr/>
        </p:nvSpPr>
        <p:spPr bwMode="auto">
          <a:xfrm>
            <a:off x="5054204" y="4261694"/>
            <a:ext cx="1774775" cy="2377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17:36:57 14.11.2010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Transparency and Procedures (3)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00075" y="1134070"/>
            <a:ext cx="8268891" cy="741164"/>
          </a:xfrm>
        </p:spPr>
        <p:txBody>
          <a:bodyPr/>
          <a:lstStyle/>
          <a:p>
            <a:pPr lvl="1"/>
            <a:r>
              <a:rPr lang="en-US" sz="2000" dirty="0"/>
              <a:t>Graph of RIPE NCC available IPv4 address space pool                    </a:t>
            </a:r>
            <a:r>
              <a:rPr lang="en-US" sz="1400" dirty="0">
                <a:hlinkClick r:id="rId2"/>
              </a:rPr>
              <a:t>http://www.ripe.net/internet-coordination/ipv4-exhaustion/ipv4-available-pool-graph</a:t>
            </a:r>
            <a:endParaRPr lang="en-US" sz="1400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5A1F3F-869A-E04C-864D-86AD1CC32016}" type="slidenum">
              <a:rPr lang="en-US"/>
              <a:pPr/>
              <a:t>16</a:t>
            </a:fld>
            <a:endParaRPr lang="en-US"/>
          </a:p>
        </p:txBody>
      </p:sp>
      <p:pic>
        <p:nvPicPr>
          <p:cNvPr id="430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094" y="2411016"/>
            <a:ext cx="5375672" cy="29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2415EC-617F-CA40-911A-B5FA2AF8C98E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303734" y="3161115"/>
            <a:ext cx="6804422" cy="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/>
              <a:t>Evolution of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Services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RIPE registry data quality</a:t>
            </a:r>
          </a:p>
          <a:p>
            <a:r>
              <a:rPr lang="en-US" sz="2200" dirty="0"/>
              <a:t>Driver</a:t>
            </a:r>
          </a:p>
          <a:p>
            <a:pPr lvl="1"/>
            <a:r>
              <a:rPr lang="en-US" sz="2000" dirty="0"/>
              <a:t>Maintain an accurate and complete registry</a:t>
            </a:r>
          </a:p>
          <a:p>
            <a:pPr lvl="1"/>
            <a:r>
              <a:rPr lang="en-US" sz="2000" dirty="0"/>
              <a:t>Surveyed membership, 80% of respondents support service</a:t>
            </a:r>
          </a:p>
          <a:p>
            <a:r>
              <a:rPr lang="en-US" sz="2200" dirty="0"/>
              <a:t>Actions</a:t>
            </a:r>
          </a:p>
          <a:p>
            <a:pPr lvl="1" eaLnBrk="1" hangingPunct="1"/>
            <a:r>
              <a:rPr lang="en-US" sz="2000" dirty="0"/>
              <a:t>Confirmation of validity of LIR data</a:t>
            </a:r>
          </a:p>
          <a:p>
            <a:pPr marL="981579" lvl="2" eaLnBrk="1" hangingPunct="1"/>
            <a:r>
              <a:rPr lang="en-US" sz="2000" dirty="0"/>
              <a:t>LIR Self-Audit (through LIR Portal)</a:t>
            </a:r>
          </a:p>
          <a:p>
            <a:pPr marL="1383129" lvl="3" eaLnBrk="1" hangingPunct="1"/>
            <a:r>
              <a:rPr lang="en-US" sz="2000" dirty="0" err="1"/>
              <a:t>Inetnum</a:t>
            </a:r>
            <a:r>
              <a:rPr lang="en-US" sz="2000" dirty="0"/>
              <a:t>, route, </a:t>
            </a:r>
            <a:r>
              <a:rPr lang="en-US" sz="2000" dirty="0" err="1"/>
              <a:t>rDNS</a:t>
            </a:r>
            <a:r>
              <a:rPr lang="en-US" sz="2000" dirty="0"/>
              <a:t> and person objects</a:t>
            </a:r>
          </a:p>
          <a:p>
            <a:pPr marL="981579" lvl="2" eaLnBrk="1" hangingPunct="1"/>
            <a:r>
              <a:rPr lang="en-US" sz="2000" dirty="0"/>
              <a:t>Confirmation visible in RIPE DB object</a:t>
            </a:r>
          </a:p>
          <a:p>
            <a:pPr marL="981579" lvl="2" eaLnBrk="1" hangingPunct="1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72543E-5A34-C643-BF5A-865C2D6AA70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Services (2)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000" dirty="0"/>
              <a:t>RIPE NCC Audit</a:t>
            </a:r>
          </a:p>
          <a:p>
            <a:pPr lvl="2" eaLnBrk="1" hangingPunct="1"/>
            <a:r>
              <a:rPr lang="en-US" sz="2000" dirty="0"/>
              <a:t>Confirmation of validity of LIR data by RIPE NCC</a:t>
            </a:r>
          </a:p>
          <a:p>
            <a:pPr lvl="3" eaLnBrk="1" hangingPunct="1"/>
            <a:r>
              <a:rPr lang="en-US" sz="2000" dirty="0"/>
              <a:t>LIR contacts, </a:t>
            </a:r>
            <a:r>
              <a:rPr lang="en-US" sz="2000" dirty="0" err="1"/>
              <a:t>organisation</a:t>
            </a:r>
            <a:r>
              <a:rPr lang="en-US" sz="2000" dirty="0"/>
              <a:t> and allocation details</a:t>
            </a:r>
          </a:p>
          <a:p>
            <a:pPr lvl="2" eaLnBrk="1" hangingPunct="1"/>
            <a:r>
              <a:rPr lang="en-US" sz="2000" dirty="0"/>
              <a:t>Replace </a:t>
            </a:r>
            <a:r>
              <a:rPr lang="ja-JP" altLang="en-US" sz="2000" dirty="0"/>
              <a:t>‘</a:t>
            </a:r>
            <a:r>
              <a:rPr lang="en-US" altLang="ja-JP" sz="2000" dirty="0"/>
              <a:t>additional allocation audit</a:t>
            </a:r>
            <a:r>
              <a:rPr lang="ja-JP" altLang="en-US" sz="2000" dirty="0"/>
              <a:t>’</a:t>
            </a:r>
            <a:endParaRPr lang="en-US" altLang="ja-JP" sz="2000" dirty="0"/>
          </a:p>
          <a:p>
            <a:pPr lvl="2" eaLnBrk="1" hangingPunct="1"/>
            <a:r>
              <a:rPr lang="en-US" sz="2000" dirty="0"/>
              <a:t>50% of membership audited per year</a:t>
            </a:r>
          </a:p>
          <a:p>
            <a:pPr lvl="2" eaLnBrk="1" hangingPunct="1"/>
            <a:r>
              <a:rPr lang="en-US" sz="2000" dirty="0"/>
              <a:t>Confirmation visible in RIPE DB object</a:t>
            </a:r>
          </a:p>
          <a:p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35AFF3-410E-BE4F-9C86-F6E9E965095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2B3AB2-8554-B94F-A5A6-EA52DEDBB40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7827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77830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/>
              <a:t>We are here to serve you</a:t>
            </a:r>
          </a:p>
        </p:txBody>
      </p:sp>
      <p:sp>
        <p:nvSpPr>
          <p:cNvPr id="778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248400" cy="5029200"/>
          </a:xfrm>
        </p:spPr>
        <p:txBody>
          <a:bodyPr rIns="131839"/>
          <a:lstStyle/>
          <a:p>
            <a:pPr eaLnBrk="1" hangingPunct="1"/>
            <a:r>
              <a:rPr lang="en-US" dirty="0"/>
              <a:t>Secretariat for RIPE Community</a:t>
            </a:r>
          </a:p>
          <a:p>
            <a:pPr eaLnBrk="1" hangingPunct="1"/>
            <a:r>
              <a:rPr lang="en-US" dirty="0"/>
              <a:t>Founded in 1992</a:t>
            </a:r>
          </a:p>
          <a:p>
            <a:pPr marL="749746" lvl="1" eaLnBrk="1" hangingPunct="1"/>
            <a:r>
              <a:rPr lang="en-US" dirty="0"/>
              <a:t>Teenager on verge of adulthood</a:t>
            </a:r>
          </a:p>
          <a:p>
            <a:pPr eaLnBrk="1" hangingPunct="1"/>
            <a:r>
              <a:rPr lang="en-US" dirty="0"/>
              <a:t>Activities to support coordination of Internet operations</a:t>
            </a:r>
          </a:p>
          <a:p>
            <a:pPr marL="749746" lvl="1" eaLnBrk="1" hangingPunct="1"/>
            <a:r>
              <a:rPr lang="en-US" dirty="0"/>
              <a:t>Service region Europe, Middle East, Parts of Central Asia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Services (3)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Resource transfer listing service</a:t>
            </a:r>
          </a:p>
          <a:p>
            <a:r>
              <a:rPr lang="en-US" sz="2200" dirty="0"/>
              <a:t>Driver</a:t>
            </a:r>
          </a:p>
          <a:p>
            <a:pPr lvl="1"/>
            <a:r>
              <a:rPr lang="en-US" sz="2000" dirty="0"/>
              <a:t>Maintain an accurate and complete registry</a:t>
            </a:r>
          </a:p>
          <a:p>
            <a:pPr lvl="1"/>
            <a:r>
              <a:rPr lang="en-US" sz="2000" dirty="0"/>
              <a:t>Facilitate resource transfers for members</a:t>
            </a:r>
            <a:endParaRPr lang="en-US" sz="2400" dirty="0"/>
          </a:p>
          <a:p>
            <a:r>
              <a:rPr lang="en-US" sz="2400" dirty="0"/>
              <a:t>Action</a:t>
            </a:r>
          </a:p>
          <a:p>
            <a:pPr lvl="1"/>
            <a:r>
              <a:rPr lang="en-US" sz="2000" dirty="0">
                <a:solidFill>
                  <a:srgbClr val="005894"/>
                </a:solidFill>
              </a:rPr>
              <a:t>Provide Platform where </a:t>
            </a:r>
            <a:r>
              <a:rPr lang="ja-JP" altLang="en-US" sz="2000" dirty="0">
                <a:solidFill>
                  <a:srgbClr val="005894"/>
                </a:solidFill>
              </a:rPr>
              <a:t>‘</a:t>
            </a:r>
            <a:r>
              <a:rPr lang="en-US" altLang="ja-JP" sz="2000" dirty="0" err="1">
                <a:solidFill>
                  <a:srgbClr val="005894"/>
                </a:solidFill>
              </a:rPr>
              <a:t>lister</a:t>
            </a:r>
            <a:r>
              <a:rPr lang="ja-JP" altLang="en-US" sz="2000" dirty="0">
                <a:solidFill>
                  <a:srgbClr val="005894"/>
                </a:solidFill>
              </a:rPr>
              <a:t>’</a:t>
            </a:r>
            <a:r>
              <a:rPr lang="en-US" altLang="ja-JP" sz="2000" dirty="0">
                <a:solidFill>
                  <a:srgbClr val="005894"/>
                </a:solidFill>
              </a:rPr>
              <a:t> and </a:t>
            </a:r>
            <a:r>
              <a:rPr lang="ja-JP" altLang="en-US" sz="2000" dirty="0">
                <a:solidFill>
                  <a:srgbClr val="005894"/>
                </a:solidFill>
              </a:rPr>
              <a:t>‘</a:t>
            </a:r>
            <a:r>
              <a:rPr lang="en-US" altLang="ja-JP" sz="2000" dirty="0" err="1">
                <a:solidFill>
                  <a:srgbClr val="005894"/>
                </a:solidFill>
              </a:rPr>
              <a:t>needer</a:t>
            </a:r>
            <a:r>
              <a:rPr lang="ja-JP" altLang="en-US" sz="2000" dirty="0">
                <a:solidFill>
                  <a:srgbClr val="005894"/>
                </a:solidFill>
              </a:rPr>
              <a:t>’</a:t>
            </a:r>
            <a:r>
              <a:rPr lang="en-US" altLang="ja-JP" sz="2000" dirty="0">
                <a:solidFill>
                  <a:srgbClr val="005894"/>
                </a:solidFill>
              </a:rPr>
              <a:t> can meet</a:t>
            </a:r>
          </a:p>
          <a:p>
            <a:pPr lvl="1" eaLnBrk="1" hangingPunct="1"/>
            <a:r>
              <a:rPr lang="en-US" sz="2000" dirty="0">
                <a:solidFill>
                  <a:srgbClr val="005894"/>
                </a:solidFill>
              </a:rPr>
              <a:t>Member only service</a:t>
            </a:r>
            <a:endParaRPr lang="en-US" sz="2000" dirty="0" smtClean="0">
              <a:solidFill>
                <a:srgbClr val="005894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rgbClr val="005894"/>
                </a:solidFill>
              </a:rPr>
              <a:t>RIPE </a:t>
            </a:r>
            <a:r>
              <a:rPr lang="en-US" sz="2000" dirty="0">
                <a:solidFill>
                  <a:srgbClr val="005894"/>
                </a:solidFill>
              </a:rPr>
              <a:t>NCC </a:t>
            </a:r>
            <a:r>
              <a:rPr lang="en-US" sz="2000" dirty="0" smtClean="0">
                <a:solidFill>
                  <a:srgbClr val="005894"/>
                </a:solidFill>
              </a:rPr>
              <a:t>confirming</a:t>
            </a:r>
          </a:p>
          <a:p>
            <a:pPr lvl="2" eaLnBrk="1" hangingPunct="1"/>
            <a:r>
              <a:rPr lang="en-US" sz="2000" dirty="0" smtClean="0">
                <a:solidFill>
                  <a:srgbClr val="005894"/>
                </a:solidFill>
              </a:rPr>
              <a:t>Member</a:t>
            </a:r>
          </a:p>
          <a:p>
            <a:pPr lvl="2" eaLnBrk="1" hangingPunct="1"/>
            <a:r>
              <a:rPr lang="en-US" sz="2000" dirty="0" smtClean="0">
                <a:solidFill>
                  <a:srgbClr val="005894"/>
                </a:solidFill>
              </a:rPr>
              <a:t>Registry</a:t>
            </a:r>
          </a:p>
          <a:p>
            <a:pPr lvl="2" eaLnBrk="1" hangingPunct="1"/>
            <a:r>
              <a:rPr lang="en-US" sz="2000" dirty="0" smtClean="0">
                <a:solidFill>
                  <a:srgbClr val="005894"/>
                </a:solidFill>
              </a:rPr>
              <a:t>Policy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274C33-FAF3-3942-9161-77F0EC4C766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Services (4)</a:t>
            </a:r>
          </a:p>
        </p:txBody>
      </p:sp>
      <p:pic>
        <p:nvPicPr>
          <p:cNvPr id="48131" name="Picture 1" descr="LIR Locator — Welcome to RIPE Network Coordination Cent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13" y="1534791"/>
            <a:ext cx="7378154" cy="48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920761" y="1017990"/>
            <a:ext cx="1920135" cy="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/>
              <a:t>- Geolocation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341424-B00D-C44E-95F1-932D640F07AC}" type="slidenum">
              <a:rPr lang="en-US"/>
              <a:pPr/>
              <a:t>22</a:t>
            </a:fld>
            <a:endParaRPr lang="en-US"/>
          </a:p>
        </p:txBody>
      </p:sp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mechanism to link IP addresses to a location</a:t>
            </a:r>
          </a:p>
          <a:p>
            <a:endParaRPr lang="en-US" sz="1000" dirty="0"/>
          </a:p>
          <a:p>
            <a:r>
              <a:rPr lang="en-US" dirty="0"/>
              <a:t>Establishing this link is difficult and error prone:</a:t>
            </a:r>
          </a:p>
          <a:p>
            <a:pPr marL="580020" lvl="1"/>
            <a:r>
              <a:rPr lang="en-US" dirty="0"/>
              <a:t>Finding out a postal address is hard</a:t>
            </a:r>
          </a:p>
          <a:p>
            <a:pPr marL="580020" lvl="1"/>
            <a:r>
              <a:rPr lang="en-US" dirty="0"/>
              <a:t>Translating the address to a </a:t>
            </a:r>
            <a:r>
              <a:rPr lang="en-US" dirty="0" err="1"/>
              <a:t>geolocation</a:t>
            </a:r>
            <a:r>
              <a:rPr lang="en-US" dirty="0"/>
              <a:t> is hard</a:t>
            </a:r>
          </a:p>
          <a:p>
            <a:pPr marL="580020" lvl="1"/>
            <a:endParaRPr lang="en-US" sz="1000" dirty="0"/>
          </a:p>
          <a:p>
            <a:r>
              <a:rPr lang="en-US" dirty="0"/>
              <a:t>The result:</a:t>
            </a:r>
          </a:p>
          <a:p>
            <a:pPr marL="580020" lvl="1"/>
            <a:r>
              <a:rPr lang="en-US" dirty="0"/>
              <a:t>Location based services may be mismatched</a:t>
            </a:r>
          </a:p>
          <a:p>
            <a:pPr marL="981579" lvl="2"/>
            <a:r>
              <a:rPr lang="en-US" dirty="0"/>
              <a:t>Access to certain services could be blocked</a:t>
            </a:r>
          </a:p>
          <a:p>
            <a:pPr marL="981579" lvl="2"/>
            <a:r>
              <a:rPr lang="en-US" dirty="0"/>
              <a:t>Content could be delivered in the wrong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7E0E41-1E56-A34D-BD22-683D71DD11D4}" type="slidenum">
              <a:rPr lang="en-US"/>
              <a:pPr/>
              <a:t>23</a:t>
            </a:fld>
            <a:endParaRPr lang="en-US"/>
          </a:p>
        </p:txBody>
      </p:sp>
      <p:sp>
        <p:nvSpPr>
          <p:cNvPr id="501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the holder of the IP address block</a:t>
            </a:r>
          </a:p>
          <a:p>
            <a:pPr marL="580020" lvl="1"/>
            <a:r>
              <a:rPr lang="en-US" dirty="0"/>
              <a:t>You are the authority on where the block is used</a:t>
            </a:r>
          </a:p>
          <a:p>
            <a:pPr marL="580020" lvl="1"/>
            <a:r>
              <a:rPr lang="en-US" dirty="0"/>
              <a:t>You know what services are offered</a:t>
            </a:r>
          </a:p>
          <a:p>
            <a:pPr marL="580020" lvl="1"/>
            <a:r>
              <a:rPr lang="en-US" dirty="0"/>
              <a:t>You know the preferred language</a:t>
            </a:r>
          </a:p>
          <a:p>
            <a:endParaRPr lang="en-US" dirty="0"/>
          </a:p>
          <a:p>
            <a:r>
              <a:rPr lang="en-US" dirty="0"/>
              <a:t>The RIPE NCC will provide the gateway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through </a:t>
            </a:r>
            <a:r>
              <a:rPr lang="en-US" dirty="0"/>
              <a:t>the RIPE Database</a:t>
            </a: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4099" y="2194470"/>
            <a:ext cx="1982391" cy="3469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F5B83F-292D-DC40-B337-72F52BD50436}" type="slidenum">
              <a:rPr lang="en-US"/>
              <a:pPr/>
              <a:t>24</a:t>
            </a:fld>
            <a:endParaRPr lang="en-US"/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Everybody Benefits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Users</a:t>
            </a:r>
          </a:p>
          <a:p>
            <a:pPr marL="580020" lvl="1"/>
            <a:r>
              <a:rPr lang="en-US" dirty="0"/>
              <a:t>Receive content in the desired language</a:t>
            </a:r>
          </a:p>
          <a:p>
            <a:pPr marL="981579" lvl="2"/>
            <a:r>
              <a:rPr lang="en-US" dirty="0"/>
              <a:t>and related to their location</a:t>
            </a:r>
          </a:p>
          <a:p>
            <a:r>
              <a:rPr lang="en-US" dirty="0" err="1"/>
              <a:t>LIRs</a:t>
            </a:r>
            <a:endParaRPr lang="en-US" dirty="0"/>
          </a:p>
          <a:p>
            <a:pPr marL="580020" lvl="1"/>
            <a:r>
              <a:rPr lang="en-US" dirty="0"/>
              <a:t>Full control over location based services</a:t>
            </a:r>
          </a:p>
          <a:p>
            <a:pPr marL="981579" lvl="2"/>
            <a:r>
              <a:rPr lang="en-US" dirty="0"/>
              <a:t>Less End User complaints</a:t>
            </a:r>
          </a:p>
          <a:p>
            <a:r>
              <a:rPr lang="en-US" dirty="0"/>
              <a:t>Content Providers</a:t>
            </a:r>
          </a:p>
          <a:p>
            <a:pPr marL="580020" lvl="1"/>
            <a:r>
              <a:rPr lang="en-US" dirty="0"/>
              <a:t>Easier to address their target audience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74EF76-9299-BB4E-8202-3E5354162A8F}" type="slidenum">
              <a:rPr lang="en-US"/>
              <a:pPr/>
              <a:t>25</a:t>
            </a:fld>
            <a:endParaRPr lang="en-US"/>
          </a:p>
        </p:txBody>
      </p:sp>
      <p:sp>
        <p:nvSpPr>
          <p:cNvPr id="5222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Way Forward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134070"/>
            <a:ext cx="8331398" cy="5036344"/>
          </a:xfrm>
        </p:spPr>
        <p:txBody>
          <a:bodyPr/>
          <a:lstStyle/>
          <a:p>
            <a:r>
              <a:rPr lang="en-US" dirty="0"/>
              <a:t>Adding location data is always optional!</a:t>
            </a:r>
            <a:endParaRPr lang="en-US" sz="1300" dirty="0"/>
          </a:p>
          <a:p>
            <a:r>
              <a:rPr lang="en-US" dirty="0"/>
              <a:t>Your privacy is guaranteed</a:t>
            </a:r>
          </a:p>
          <a:p>
            <a:pPr marL="580020" lvl="1"/>
            <a:r>
              <a:rPr lang="en-US" dirty="0"/>
              <a:t>Linking of individual </a:t>
            </a:r>
            <a:r>
              <a:rPr lang="en-US" dirty="0" err="1"/>
              <a:t>IPs</a:t>
            </a:r>
            <a:r>
              <a:rPr lang="en-US" dirty="0"/>
              <a:t> to a location never possible</a:t>
            </a:r>
          </a:p>
          <a:p>
            <a:pPr marL="580020" lvl="1"/>
            <a:r>
              <a:rPr lang="en-US" dirty="0"/>
              <a:t>Resolution of data is user defined</a:t>
            </a:r>
          </a:p>
          <a:p>
            <a:pPr marL="981579" lvl="2"/>
            <a:r>
              <a:rPr lang="en-US" dirty="0"/>
              <a:t>You are in control of the granularity</a:t>
            </a:r>
            <a:endParaRPr lang="en-US" sz="1300" dirty="0"/>
          </a:p>
          <a:p>
            <a:r>
              <a:rPr lang="en-US" dirty="0"/>
              <a:t>We are actively looking for feedback and ideas</a:t>
            </a:r>
          </a:p>
          <a:p>
            <a:pPr marL="580020" lvl="1"/>
            <a:r>
              <a:rPr lang="en-US" dirty="0"/>
              <a:t>Check RIPE Labs for updates</a:t>
            </a:r>
          </a:p>
          <a:p>
            <a:r>
              <a:rPr lang="en-US" dirty="0"/>
              <a:t>Cooperation with Google, </a:t>
            </a:r>
            <a:r>
              <a:rPr lang="en-US" dirty="0" err="1"/>
              <a:t>MaxMind</a:t>
            </a:r>
            <a:r>
              <a:rPr lang="en-US" dirty="0"/>
              <a:t>, IP2Location</a:t>
            </a:r>
          </a:p>
          <a:p>
            <a:pPr marL="580020" lvl="1"/>
            <a:r>
              <a:rPr lang="en-US" dirty="0">
                <a:ea typeface="Helvetica Neue Light" charset="0"/>
                <a:cs typeface="Helvetica Neue Light" charset="0"/>
              </a:rPr>
              <a:t>Can you introduce us to other partners? Let us know!</a:t>
            </a:r>
          </a:p>
          <a:p>
            <a:pPr marL="580020"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B2611B-11FA-0146-A278-B75813603878}" type="slidenum">
              <a:rPr lang="en-US"/>
              <a:pPr/>
              <a:t>26</a:t>
            </a:fld>
            <a:endParaRPr lang="en-US"/>
          </a:p>
        </p:txBody>
      </p:sp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with 3rd Parties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134070"/>
            <a:ext cx="8331398" cy="5036344"/>
          </a:xfrm>
        </p:spPr>
        <p:txBody>
          <a:bodyPr/>
          <a:lstStyle/>
          <a:p>
            <a:r>
              <a:rPr lang="en-US" dirty="0"/>
              <a:t>Cooperation with Google, </a:t>
            </a:r>
            <a:r>
              <a:rPr lang="en-US" dirty="0" err="1"/>
              <a:t>MaxMind</a:t>
            </a:r>
            <a:r>
              <a:rPr lang="en-US" dirty="0"/>
              <a:t>, IP2Location</a:t>
            </a:r>
          </a:p>
          <a:p>
            <a:pPr marL="580020" lvl="1"/>
            <a:r>
              <a:rPr lang="en-US" dirty="0"/>
              <a:t>If you opt to add location data to your RIPE Database objects, it will be added to their data sets</a:t>
            </a:r>
          </a:p>
          <a:p>
            <a:pPr>
              <a:buFont typeface="Helvetica Neue Light" charset="0"/>
              <a:buNone/>
            </a:pPr>
            <a:endParaRPr lang="en-US" dirty="0"/>
          </a:p>
        </p:txBody>
      </p:sp>
      <p:sp>
        <p:nvSpPr>
          <p:cNvPr id="53253" name="Rectangle 3"/>
          <p:cNvSpPr>
            <a:spLocks/>
          </p:cNvSpPr>
          <p:nvPr/>
        </p:nvSpPr>
        <p:spPr bwMode="auto">
          <a:xfrm>
            <a:off x="1917726" y="4603127"/>
            <a:ext cx="5290691" cy="777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Can you introduce us to other partners?</a:t>
            </a:r>
          </a:p>
          <a:p>
            <a:r>
              <a:rPr lang="en-US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Let us know!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Services (5)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00075" y="964406"/>
            <a:ext cx="8268891" cy="5036344"/>
          </a:xfrm>
        </p:spPr>
        <p:txBody>
          <a:bodyPr/>
          <a:lstStyle/>
          <a:p>
            <a:r>
              <a:rPr lang="en-US" smtClean="0"/>
              <a:t>Certification </a:t>
            </a:r>
          </a:p>
          <a:p>
            <a:pPr lvl="1"/>
            <a:r>
              <a:rPr lang="en-US" smtClean="0"/>
              <a:t>Enhancement of Registration information</a:t>
            </a:r>
          </a:p>
          <a:p>
            <a:pPr lvl="1"/>
            <a:r>
              <a:rPr lang="en-US" smtClean="0"/>
              <a:t>Launched 1 January 2011</a:t>
            </a:r>
          </a:p>
          <a:p>
            <a:pPr lvl="1"/>
            <a:r>
              <a:rPr lang="en-US" smtClean="0"/>
              <a:t>430 members certified their address space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9C6DD2-BAB1-7C48-BEC3-3E5D1132C7C1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54277" name="Picture 4" descr="Screen shot 2011-05-02 at 10.58.0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781" y="3214687"/>
            <a:ext cx="5584404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A203D4-A16E-5F4C-9265-92720CA340D2}" type="slidenum">
              <a:rPr lang="en-US"/>
              <a:pPr/>
              <a:t>28</a:t>
            </a:fld>
            <a:endParaRPr lang="en-US"/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1089422" y="3161115"/>
            <a:ext cx="7018734" cy="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/>
              <a:t>Member Interaction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 Interaction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Network Coordination Services</a:t>
            </a:r>
          </a:p>
          <a:p>
            <a:pPr>
              <a:buFont typeface="Helvetica Neue Light" charset="0"/>
              <a:buNone/>
            </a:pPr>
            <a:r>
              <a:rPr lang="en-US" sz="2200" dirty="0"/>
              <a:t>	</a:t>
            </a:r>
            <a:r>
              <a:rPr lang="en-US" sz="1400" dirty="0">
                <a:hlinkClick r:id="rId2"/>
              </a:rPr>
              <a:t>http://www.ripe.net/lir-services/resource-management/ripe-ncc-resource-quality-assistance</a:t>
            </a:r>
            <a:endParaRPr lang="en-US" sz="1400" dirty="0"/>
          </a:p>
          <a:p>
            <a:pPr eaLnBrk="1" hangingPunct="1"/>
            <a:r>
              <a:rPr lang="en-US" sz="2200" dirty="0"/>
              <a:t>Driver</a:t>
            </a:r>
          </a:p>
          <a:p>
            <a:pPr lvl="1" eaLnBrk="1" hangingPunct="1"/>
            <a:r>
              <a:rPr lang="en-US" sz="2000" dirty="0"/>
              <a:t>Regular requests for support on filtering issues</a:t>
            </a:r>
          </a:p>
          <a:p>
            <a:pPr lvl="1" eaLnBrk="1" hangingPunct="1"/>
            <a:r>
              <a:rPr lang="en-US" sz="2000" dirty="0"/>
              <a:t>Issues with getting in contact with the right contacts</a:t>
            </a:r>
          </a:p>
          <a:p>
            <a:pPr eaLnBrk="1" hangingPunct="1"/>
            <a:r>
              <a:rPr lang="en-US" sz="2200" dirty="0"/>
              <a:t>Action</a:t>
            </a:r>
          </a:p>
          <a:p>
            <a:pPr lvl="1" eaLnBrk="1" hangingPunct="1"/>
            <a:r>
              <a:rPr lang="en-US" sz="2000" dirty="0"/>
              <a:t>Assist by coordination</a:t>
            </a:r>
          </a:p>
          <a:p>
            <a:pPr lvl="2" eaLnBrk="1" hangingPunct="1"/>
            <a:r>
              <a:rPr lang="en-US" sz="1800" dirty="0"/>
              <a:t>Information and guidance on filtering and tools to identify who and why</a:t>
            </a:r>
          </a:p>
          <a:p>
            <a:pPr lvl="2" eaLnBrk="1" hangingPunct="1"/>
            <a:r>
              <a:rPr lang="en-US" sz="1800" dirty="0"/>
              <a:t>If needed put both parties into contact and coordinate</a:t>
            </a:r>
          </a:p>
          <a:p>
            <a:pPr lvl="1" eaLnBrk="1" hangingPunct="1"/>
            <a:endParaRPr lang="en-US" sz="1800" dirty="0"/>
          </a:p>
          <a:p>
            <a:endParaRPr lang="en-US" sz="2200" dirty="0"/>
          </a:p>
          <a:p>
            <a:pPr lvl="1"/>
            <a:endParaRPr lang="en-US" sz="1800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AFF628-01E2-4145-A65F-86E84B9CB7C3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55236F-E4D0-724D-9953-14A19D0EBD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78854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 smtClean="0"/>
              <a:t>Activities </a:t>
            </a:r>
            <a:r>
              <a:rPr lang="en-US" sz="2800" dirty="0" smtClean="0"/>
              <a:t>(on a neutral &amp; impartial platform)</a:t>
            </a:r>
            <a:endParaRPr lang="en-US" dirty="0"/>
          </a:p>
        </p:txBody>
      </p:sp>
      <p:sp>
        <p:nvSpPr>
          <p:cNvPr id="788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Ins="131839"/>
          <a:lstStyle/>
          <a:p>
            <a:pPr eaLnBrk="1" hangingPunct="1"/>
            <a:r>
              <a:rPr lang="en-US" sz="2400" dirty="0"/>
              <a:t>Support for RIPE</a:t>
            </a:r>
          </a:p>
          <a:p>
            <a:pPr marL="749746" lvl="1" eaLnBrk="1" hangingPunct="1"/>
            <a:r>
              <a:rPr lang="en-US" sz="2000" dirty="0"/>
              <a:t>Policy development Process</a:t>
            </a:r>
          </a:p>
          <a:p>
            <a:pPr eaLnBrk="1" hangingPunct="1"/>
            <a:r>
              <a:rPr lang="en-US" sz="2400" dirty="0"/>
              <a:t>Regional Internet Registry</a:t>
            </a:r>
          </a:p>
          <a:p>
            <a:pPr eaLnBrk="1" hangingPunct="1"/>
            <a:r>
              <a:rPr lang="en-US" sz="2400" dirty="0"/>
              <a:t>Operations of Root </a:t>
            </a:r>
            <a:r>
              <a:rPr lang="en-US" sz="2400" dirty="0" err="1"/>
              <a:t>Nameserver</a:t>
            </a:r>
            <a:endParaRPr lang="en-US" sz="2400" dirty="0"/>
          </a:p>
          <a:p>
            <a:pPr eaLnBrk="1" hangingPunct="1"/>
            <a:r>
              <a:rPr lang="en-US" sz="2400" dirty="0"/>
              <a:t>Operations of RIPE Database</a:t>
            </a:r>
          </a:p>
          <a:p>
            <a:pPr eaLnBrk="1" hangingPunct="1"/>
            <a:r>
              <a:rPr lang="en-US" sz="2400" dirty="0"/>
              <a:t>Internet Measurements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Training</a:t>
            </a:r>
            <a:endParaRPr lang="en-US" sz="2400" dirty="0"/>
          </a:p>
          <a:p>
            <a:pPr eaLnBrk="1" hangingPunct="1"/>
            <a:r>
              <a:rPr lang="en-US" sz="2400" dirty="0" smtClean="0"/>
              <a:t>Outreach</a:t>
            </a:r>
          </a:p>
          <a:p>
            <a:pPr eaLnBrk="1" hangingPunct="1"/>
            <a:r>
              <a:rPr lang="en-US" sz="2400" dirty="0" smtClean="0"/>
              <a:t>ENUM Tier 0 Registry</a:t>
            </a:r>
          </a:p>
          <a:p>
            <a:pPr eaLnBrk="1" hangingPunct="1"/>
            <a:r>
              <a:rPr lang="en-US" sz="2400" dirty="0" smtClean="0"/>
              <a:t>…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 Interaction (2)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/>
              <a:t>Proven benefit (recent case)</a:t>
            </a:r>
          </a:p>
          <a:p>
            <a:pPr lvl="1" eaLnBrk="1" hangingPunct="1"/>
            <a:r>
              <a:rPr lang="en-US" sz="2000" dirty="0"/>
              <a:t>Small LIR: /20 allocation being filtered by large ISP based on former holder of address space</a:t>
            </a:r>
          </a:p>
          <a:p>
            <a:pPr lvl="1" eaLnBrk="1" hangingPunct="1"/>
            <a:r>
              <a:rPr lang="en-US" sz="2000" dirty="0"/>
              <a:t>RS contacted large ISP, giving neutral information/contact information</a:t>
            </a:r>
          </a:p>
          <a:p>
            <a:pPr lvl="1" eaLnBrk="1" hangingPunct="1"/>
            <a:r>
              <a:rPr lang="en-US" sz="2000" dirty="0"/>
              <a:t>Large ISP investigated and fixed. Resolved in 3 working days</a:t>
            </a:r>
          </a:p>
          <a:p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DB239A-27A8-764C-868E-83BBC9B02C74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 Interaction (2)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Feedback on LIR portal functionality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D44DF9-2DCD-9244-9BCD-A2ADEDC3BD3B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58373" name="Picture 4" descr="Screen shot 2011-05-01 at 10.06.2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2359" y="1821657"/>
            <a:ext cx="5840016" cy="42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 Interaction (3)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Pilot web-chat functionality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B0DDA6-F1FC-C442-B6E1-32B0426A74F9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59397" name="Picture 5" descr="Screen shot 2011-05-02 at 10.48.3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45" y="1769195"/>
            <a:ext cx="7340203" cy="435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 Interaction (3)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6FE908-D0D3-FF4C-B92E-B7908B6D0FC5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18047" y="1875234"/>
            <a:ext cx="6827863" cy="4951512"/>
            <a:chOff x="1749425" y="1204913"/>
            <a:chExt cx="10120313" cy="8351837"/>
          </a:xfrm>
        </p:grpSpPr>
        <p:pic>
          <p:nvPicPr>
            <p:cNvPr id="60422" name="Picture 7" descr="iOS Simulator - iPhone - iOS 4.3 (8F192)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86725" y="1584325"/>
              <a:ext cx="3783013" cy="710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3" name="Picture 6" descr="iOS Simulator - iPhone - iOS 4.3 (8F192)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9425" y="1630363"/>
              <a:ext cx="3721100" cy="699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4" name="Picture 4" descr="iOS Simulator - iPhone - iOS 4.3 (8F192)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2300" y="1204913"/>
              <a:ext cx="4446588" cy="835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21" name="Content Placeholder 2"/>
          <p:cNvSpPr>
            <a:spLocks noGrp="1"/>
          </p:cNvSpPr>
          <p:nvPr>
            <p:ph idx="1"/>
          </p:nvPr>
        </p:nvSpPr>
        <p:spPr>
          <a:xfrm>
            <a:off x="500075" y="1125141"/>
            <a:ext cx="8268891" cy="5036344"/>
          </a:xfrm>
        </p:spPr>
        <p:txBody>
          <a:bodyPr/>
          <a:lstStyle/>
          <a:p>
            <a:r>
              <a:rPr lang="en-US" smtClean="0"/>
              <a:t>RIPE NCC Mobile Pilot</a:t>
            </a:r>
          </a:p>
          <a:p>
            <a:pPr>
              <a:buFont typeface="Helvetica Neue Light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RIPE NCC Mobile Pilot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1CE398-0902-3341-A1ED-BE765570D39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928687" y="5786443"/>
            <a:ext cx="7608094" cy="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48" tIns="32123" rIns="64248" bIns="32123">
            <a:prstTxWarp prst="textNoShape">
              <a:avLst/>
            </a:prstTxWarp>
            <a:spAutoFit/>
          </a:bodyPr>
          <a:lstStyle/>
          <a:p>
            <a:r>
              <a:rPr lang="en-US"/>
              <a:t>mobile.balounge.net</a:t>
            </a:r>
          </a:p>
        </p:txBody>
      </p:sp>
      <p:pic>
        <p:nvPicPr>
          <p:cNvPr id="5" name="Ripe NCC Mobile recording semi-final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535" y="1066801"/>
            <a:ext cx="8398931" cy="4724399"/>
          </a:xfrm>
          <a:prstGeom prst="rect">
            <a:avLst/>
          </a:prstGeom>
          <a:effectLst>
            <a:outerShdw blurRad="136525" dist="1397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571500" y="2911080"/>
            <a:ext cx="4071938" cy="830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9945" bIns="0" anchor="ctr">
            <a:prstTxWarp prst="textNoShape">
              <a:avLst/>
            </a:prstTxWarp>
          </a:bodyPr>
          <a:lstStyle/>
          <a:p>
            <a:pPr marL="49083">
              <a:lnSpc>
                <a:spcPct val="120000"/>
              </a:lnSpc>
              <a:spcBef>
                <a:spcPts val="492"/>
              </a:spcBef>
            </a:pPr>
            <a:r>
              <a:rPr lang="en-US" sz="5100" dirty="0">
                <a:ea typeface="Helvetica Neue Light" charset="0"/>
                <a:cs typeface="Helvetica Neue Light" charset="0"/>
              </a:rPr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006600"/>
            <a:ext cx="4724400" cy="1778000"/>
          </a:xfrm>
        </p:spPr>
        <p:txBody>
          <a:bodyPr rIns="131839"/>
          <a:lstStyle/>
          <a:p>
            <a:pPr indent="0" eaLnBrk="1" hangingPunct="1"/>
            <a:r>
              <a:rPr lang="en-US" sz="3600" dirty="0" smtClean="0"/>
              <a:t>Support department Update</a:t>
            </a:r>
            <a:br>
              <a:rPr lang="en-US" sz="3600" dirty="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smtClean="0"/>
              <a:t>Finance, </a:t>
            </a:r>
            <a:r>
              <a:rPr lang="en-US" sz="2400" dirty="0" smtClean="0"/>
              <a:t>Admin, Facilities, Legal, Info Security and IT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1839"/>
          <a:lstStyle/>
          <a:p>
            <a:pPr marL="382011" indent="-342380" eaLnBrk="1" hangingPunct="1"/>
            <a:r>
              <a:rPr lang="en-US" dirty="0" err="1" smtClean="0"/>
              <a:t>Jochem</a:t>
            </a:r>
            <a:r>
              <a:rPr lang="en-US" dirty="0" smtClean="0"/>
              <a:t> de </a:t>
            </a:r>
            <a:r>
              <a:rPr lang="en-US" dirty="0" err="1" smtClean="0"/>
              <a:t>Ruig</a:t>
            </a:r>
            <a:endParaRPr lang="en-US" dirty="0" smtClean="0"/>
          </a:p>
          <a:p>
            <a:pPr marL="382011" indent="-342380" eaLnBrk="1" hangingPunct="1"/>
            <a:r>
              <a:rPr lang="en-US" dirty="0" smtClean="0"/>
              <a:t>Chief Financial Officer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43F431-0A97-2448-90D2-6E8D3BFCFAF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65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Finance &amp; admin update 2011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911226"/>
            <a:ext cx="8269287" cy="5411788"/>
          </a:xfrm>
        </p:spPr>
        <p:txBody>
          <a:bodyPr/>
          <a:lstStyle/>
          <a:p>
            <a:pPr eaLnBrk="1" hangingPunct="1"/>
            <a:r>
              <a:rPr lang="en-US" dirty="0" smtClean="0"/>
              <a:t>Invoicing &amp; payments 2011 </a:t>
            </a:r>
          </a:p>
          <a:p>
            <a:pPr lvl="1" eaLnBrk="1" hangingPunct="1"/>
            <a:r>
              <a:rPr lang="en-US" dirty="0" smtClean="0"/>
              <a:t>Investigating additional payment tools</a:t>
            </a:r>
          </a:p>
          <a:p>
            <a:pPr lvl="1" eaLnBrk="1" hangingPunct="1"/>
            <a:r>
              <a:rPr lang="en-US" dirty="0" smtClean="0"/>
              <a:t>Set up of </a:t>
            </a:r>
            <a:r>
              <a:rPr lang="en-US" dirty="0" err="1" smtClean="0"/>
              <a:t>paypal</a:t>
            </a:r>
            <a:r>
              <a:rPr lang="en-US" dirty="0" smtClean="0"/>
              <a:t> for RIPE meetings</a:t>
            </a:r>
          </a:p>
          <a:p>
            <a:pPr eaLnBrk="1" hangingPunct="1"/>
            <a:r>
              <a:rPr lang="en-US" dirty="0" smtClean="0"/>
              <a:t>Audit 2010 &amp; new auditors 2011</a:t>
            </a:r>
          </a:p>
          <a:p>
            <a:pPr eaLnBrk="1" hangingPunct="1"/>
            <a:r>
              <a:rPr lang="en-US" dirty="0" smtClean="0"/>
              <a:t>RIPE NCC office improvements</a:t>
            </a:r>
          </a:p>
          <a:p>
            <a:pPr lvl="1" eaLnBrk="1" hangingPunct="1"/>
            <a:r>
              <a:rPr lang="en-US" dirty="0" smtClean="0"/>
              <a:t>New access card system, “</a:t>
            </a:r>
            <a:r>
              <a:rPr lang="en-US" dirty="0" err="1" smtClean="0"/>
              <a:t>airco</a:t>
            </a:r>
            <a:r>
              <a:rPr lang="en-US" dirty="0" smtClean="0"/>
              <a:t>”/fresh air system</a:t>
            </a:r>
          </a:p>
          <a:p>
            <a:pPr eaLnBrk="1" hangingPunct="1"/>
            <a:r>
              <a:rPr lang="en-US" dirty="0" smtClean="0"/>
              <a:t>Continuous automation improvements </a:t>
            </a:r>
          </a:p>
          <a:p>
            <a:pPr lvl="1" eaLnBrk="1" hangingPunct="1"/>
            <a:r>
              <a:rPr lang="en-US" dirty="0" smtClean="0"/>
              <a:t>Business expense claim tool</a:t>
            </a:r>
          </a:p>
          <a:p>
            <a:pPr lvl="1" eaLnBrk="1" hangingPunct="1"/>
            <a:r>
              <a:rPr lang="en-US" dirty="0" smtClean="0"/>
              <a:t>Travel request/</a:t>
            </a:r>
            <a:r>
              <a:rPr lang="en-US" dirty="0" err="1" smtClean="0"/>
              <a:t>authorisation</a:t>
            </a:r>
            <a:r>
              <a:rPr lang="en-US" dirty="0" smtClean="0"/>
              <a:t> software replacement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Helvetica Neue Light" charset="0"/>
              <a:buNone/>
            </a:pPr>
            <a:endParaRPr lang="en-US" dirty="0" smtClean="0"/>
          </a:p>
        </p:txBody>
      </p:sp>
      <p:sp>
        <p:nvSpPr>
          <p:cNvPr id="66565" name="Slide Number Placeholder 3"/>
          <p:cNvSpPr txBox="1">
            <a:spLocks/>
          </p:cNvSpPr>
          <p:nvPr/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298" tIns="45649" rIns="91298" bIns="45649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fld id="{30905B1E-4C4D-EB4A-B27A-4A4C90D63DCB}" type="slidenum">
              <a:rPr lang="en-US"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pPr algn="l">
                <a:spcBef>
                  <a:spcPct val="0"/>
                </a:spcBef>
              </a:pPr>
              <a:t>37</a:t>
            </a:fld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6566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Legal update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Continuous work on RIPE NCC Governance docs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Transfer doc, due diligence, audits, abuse handling etc.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Legal framework for RPKI</a:t>
            </a:r>
          </a:p>
          <a:p>
            <a:pPr eaLnBrk="1" hangingPunct="1"/>
            <a:r>
              <a:rPr lang="en-US" dirty="0" smtClean="0"/>
              <a:t>Engagement with law enforcement and regulators</a:t>
            </a:r>
          </a:p>
          <a:p>
            <a:pPr lvl="1" eaLnBrk="1" hangingPunct="1"/>
            <a:r>
              <a:rPr lang="en-US" dirty="0" smtClean="0"/>
              <a:t>LEA event during </a:t>
            </a:r>
            <a:r>
              <a:rPr lang="en-US" dirty="0" err="1" smtClean="0"/>
              <a:t>e</a:t>
            </a:r>
            <a:r>
              <a:rPr lang="en-US" dirty="0" smtClean="0"/>
              <a:t>-crime congress in London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Council of Europe – Critical Infrastructure</a:t>
            </a:r>
          </a:p>
          <a:p>
            <a:pPr eaLnBrk="1" hangingPunct="1"/>
            <a:r>
              <a:rPr lang="en-US" dirty="0" smtClean="0"/>
              <a:t>Ongoing legal support</a:t>
            </a:r>
          </a:p>
          <a:p>
            <a:pPr lvl="1" eaLnBrk="1" hangingPunct="1"/>
            <a:r>
              <a:rPr lang="en-US" dirty="0" smtClean="0"/>
              <a:t>Impact analysis on policies, legal requests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D16D7A-4056-0C4C-AB0B-D38B16783DF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8613" name="Slide Number Placeholder 3"/>
          <p:cNvSpPr txBox="1">
            <a:spLocks/>
          </p:cNvSpPr>
          <p:nvPr/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298" tIns="45649" rIns="91298" bIns="45649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fld id="{202C1896-87C6-6E45-B8FF-2613336A8812}" type="slidenum">
              <a:rPr lang="en-US"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pPr algn="l">
                <a:spcBef>
                  <a:spcPct val="0"/>
                </a:spcBef>
              </a:pPr>
              <a:t>38</a:t>
            </a:fld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8614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IT Infrastructure &amp; Information Security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500093" y="1133475"/>
            <a:ext cx="8643937" cy="5037138"/>
          </a:xfrm>
        </p:spPr>
        <p:txBody>
          <a:bodyPr/>
          <a:lstStyle/>
          <a:p>
            <a:pPr eaLnBrk="1" hangingPunct="1"/>
            <a:r>
              <a:rPr lang="en-US" dirty="0" smtClean="0"/>
              <a:t>Review of IT Infrastructure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Different perspective, aim to simplify, increase efficiency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Support for RIPE NCC services (</a:t>
            </a:r>
            <a:r>
              <a:rPr lang="en-US" dirty="0" err="1" smtClean="0"/>
              <a:t>incl</a:t>
            </a:r>
            <a:r>
              <a:rPr lang="en-US" dirty="0" smtClean="0"/>
              <a:t> RIPE </a:t>
            </a:r>
            <a:r>
              <a:rPr lang="en-US" dirty="0" err="1" smtClean="0"/>
              <a:t>mtg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Security review of infrastructure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 smtClean="0"/>
              <a:t>Network Intrusion Detection System</a:t>
            </a:r>
          </a:p>
          <a:p>
            <a:pPr eaLnBrk="1" hangingPunct="1"/>
            <a:r>
              <a:rPr lang="en-US" dirty="0" smtClean="0"/>
              <a:t>Information security review of internal processes</a:t>
            </a:r>
          </a:p>
          <a:p>
            <a:pPr lvl="1" eaLnBrk="1" hangingPunct="1"/>
            <a:r>
              <a:rPr lang="en-US" dirty="0" smtClean="0"/>
              <a:t>Due diligence on member enrollment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BE6816-EC53-DE47-807B-AA6F00B7102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0661" name="Slide Number Placeholder 3"/>
          <p:cNvSpPr txBox="1">
            <a:spLocks/>
          </p:cNvSpPr>
          <p:nvPr/>
        </p:nvSpPr>
        <p:spPr bwMode="auto">
          <a:xfrm>
            <a:off x="8745538" y="6473825"/>
            <a:ext cx="2698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298" tIns="45649" rIns="91298" bIns="45649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fld id="{DB50FA05-6250-DA49-8656-F678A6A18D72}" type="slidenum">
              <a:rPr lang="en-US" sz="11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pPr algn="l">
                <a:spcBef>
                  <a:spcPct val="0"/>
                </a:spcBef>
              </a:pPr>
              <a:t>39</a:t>
            </a:fld>
            <a:endParaRPr lang="en-US" sz="11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0662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55236F-E4D0-724D-9953-14A19D0EBDC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8851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78854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 smtClean="0"/>
              <a:t>Key People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11" y="1295401"/>
            <a:ext cx="8163669" cy="48606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036249" y="1794867"/>
            <a:ext cx="4875609" cy="1946672"/>
          </a:xfrm>
        </p:spPr>
        <p:txBody>
          <a:bodyPr/>
          <a:lstStyle/>
          <a:p>
            <a:pPr algn="ctr" eaLnBrk="1" hangingPunct="1"/>
            <a:r>
              <a:rPr lang="en-US" smtClean="0"/>
              <a:t>Science,</a:t>
            </a:r>
            <a:br>
              <a:rPr lang="en-US" smtClean="0"/>
            </a:br>
            <a:r>
              <a:rPr lang="en-US" smtClean="0"/>
              <a:t>Data,</a:t>
            </a:r>
            <a:br>
              <a:rPr lang="en-US" smtClean="0"/>
            </a:br>
            <a:r>
              <a:rPr lang="en-US" smtClean="0"/>
              <a:t>DNS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500" dirty="0" smtClean="0"/>
              <a:t>The Highlights.</a:t>
            </a:r>
          </a:p>
          <a:p>
            <a:pPr marL="0" indent="0" eaLnBrk="1" hangingPunct="1"/>
            <a:r>
              <a:rPr lang="en-US" sz="2500" dirty="0" smtClean="0"/>
              <a:t>Any Questions Welcome</a:t>
            </a:r>
            <a:r>
              <a:rPr lang="en-US" dirty="0" smtClean="0"/>
              <a:t>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Daniel </a:t>
            </a:r>
            <a:r>
              <a:rPr lang="en-US" dirty="0" err="1" smtClean="0"/>
              <a:t>Karrenberg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Chief Scientist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6" descr="Screen shot 2011-05-03 at 14.35.01.png"/>
          <p:cNvPicPr>
            <a:picLocks noChangeAspect="1"/>
          </p:cNvPicPr>
          <p:nvPr/>
        </p:nvPicPr>
        <p:blipFill>
          <a:blip r:embed="rId2"/>
          <a:srcRect t="-3621" b="-3621"/>
          <a:stretch>
            <a:fillRect/>
          </a:stretch>
        </p:blipFill>
        <p:spPr bwMode="auto">
          <a:xfrm>
            <a:off x="553641" y="1446640"/>
            <a:ext cx="8139410" cy="48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887115-5D60-8940-9764-BD0DA7B5F87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891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RIPE </a:t>
            </a:r>
            <a:r>
              <a:rPr lang="en-US" b="1" smtClean="0">
                <a:solidFill>
                  <a:srgbClr val="0D0D0D"/>
                </a:solidFill>
              </a:rPr>
              <a:t>ATLAS</a:t>
            </a:r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Helvetica Neue Light" charset="0"/>
              <a:buNone/>
            </a:pPr>
            <a:r>
              <a:rPr lang="en-US" sz="2200" dirty="0" smtClean="0"/>
              <a:t>Active Internet Measurements from a Lot of Small Probes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RIPE </a:t>
            </a:r>
            <a:r>
              <a:rPr lang="en-US" b="1" smtClean="0">
                <a:solidFill>
                  <a:srgbClr val="0D0D0D"/>
                </a:solidFill>
              </a:rPr>
              <a:t>ATLAS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Launched at previous RIPE meeting (Rome)</a:t>
            </a:r>
          </a:p>
          <a:p>
            <a:r>
              <a:rPr lang="en-US" dirty="0" err="1" smtClean="0"/>
              <a:t>Atlas.ripe.net</a:t>
            </a:r>
            <a:endParaRPr lang="en-US" dirty="0" smtClean="0"/>
          </a:p>
          <a:p>
            <a:r>
              <a:rPr lang="en-US" dirty="0" smtClean="0"/>
              <a:t>Seeking Sponsors </a:t>
            </a:r>
          </a:p>
          <a:p>
            <a:r>
              <a:rPr lang="en-US" dirty="0" smtClean="0"/>
              <a:t>350+ probes deployed</a:t>
            </a:r>
          </a:p>
          <a:p>
            <a:r>
              <a:rPr lang="en-US" dirty="0" smtClean="0"/>
              <a:t>Deploying 1024 more in the coming months</a:t>
            </a:r>
          </a:p>
          <a:p>
            <a:pPr lvl="1"/>
            <a:r>
              <a:rPr lang="en-US" dirty="0" smtClean="0"/>
              <a:t>Aiming for good geographical and topological coverage</a:t>
            </a:r>
          </a:p>
          <a:p>
            <a:r>
              <a:rPr lang="en-US" dirty="0" smtClean="0"/>
              <a:t>Deploying another 1024 from October</a:t>
            </a:r>
          </a:p>
          <a:p>
            <a:r>
              <a:rPr lang="en-US" dirty="0" smtClean="0"/>
              <a:t>Details @ MAT-WG and Measurements </a:t>
            </a:r>
            <a:r>
              <a:rPr lang="en-US" dirty="0" err="1" smtClean="0"/>
              <a:t>BoF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39E8F9-4CE1-034B-A912-890E7CA34FBA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9920" y="1768078"/>
            <a:ext cx="3696891" cy="18082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RIPE</a:t>
            </a:r>
            <a:r>
              <a:rPr lang="en-US" i="1" smtClean="0">
                <a:solidFill>
                  <a:srgbClr val="F2DE19"/>
                </a:solidFill>
              </a:rPr>
              <a:t>stat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E6892C-ED1E-ED47-8642-039A870BB821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0964" name="Content Placeholder 3" descr="Screen shot 2011-05-02 at 13.06.3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565" r="-25565"/>
          <a:stretch>
            <a:fillRect/>
          </a:stretch>
        </p:blipFill>
        <p:spPr>
          <a:xfrm>
            <a:off x="392906" y="1178719"/>
            <a:ext cx="8572500" cy="51356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lternate Process 26"/>
          <p:cNvSpPr>
            <a:spLocks noChangeArrowheads="1"/>
          </p:cNvSpPr>
          <p:nvPr/>
        </p:nvSpPr>
        <p:spPr bwMode="auto">
          <a:xfrm>
            <a:off x="2857500" y="2812852"/>
            <a:ext cx="3429000" cy="1232297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RIPE</a:t>
            </a:r>
            <a:r>
              <a:rPr lang="en-US" i="1" smtClean="0">
                <a:solidFill>
                  <a:srgbClr val="F2DE19"/>
                </a:solidFill>
              </a:rPr>
              <a:t>stat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D76331-DD02-0A43-8D24-DBFDB4B75639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1989" name="Picture 24" descr="Screen shot 2011-05-03 at 14.54.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9397" y="3116461"/>
            <a:ext cx="3085207" cy="623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1990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1172" y="964406"/>
            <a:ext cx="1821656" cy="11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Alternate Process 27"/>
          <p:cNvSpPr>
            <a:spLocks noChangeArrowheads="1"/>
          </p:cNvSpPr>
          <p:nvPr/>
        </p:nvSpPr>
        <p:spPr bwMode="auto">
          <a:xfrm>
            <a:off x="339328" y="4125545"/>
            <a:ext cx="1339453" cy="107156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r>
              <a:rPr lang="en-US" sz="2000" dirty="0"/>
              <a:t>Number Registry</a:t>
            </a:r>
          </a:p>
          <a:p>
            <a:r>
              <a:rPr lang="en-US" sz="2000" dirty="0"/>
              <a:t>(RIPE DB)</a:t>
            </a:r>
          </a:p>
          <a:p>
            <a:endParaRPr lang="en-US" sz="2000" dirty="0"/>
          </a:p>
        </p:txBody>
      </p:sp>
      <p:sp>
        <p:nvSpPr>
          <p:cNvPr id="41992" name="Alternate Process 28"/>
          <p:cNvSpPr>
            <a:spLocks noChangeArrowheads="1"/>
          </p:cNvSpPr>
          <p:nvPr/>
        </p:nvSpPr>
        <p:spPr bwMode="auto">
          <a:xfrm>
            <a:off x="1785938" y="4982795"/>
            <a:ext cx="1339453" cy="107156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r>
              <a:rPr lang="en-US" sz="2000" dirty="0"/>
              <a:t>Routing Registry</a:t>
            </a:r>
          </a:p>
          <a:p>
            <a:r>
              <a:rPr lang="en-US" sz="2000" dirty="0"/>
              <a:t>(RIPE DB)</a:t>
            </a:r>
          </a:p>
          <a:p>
            <a:endParaRPr lang="en-US" sz="2000" dirty="0"/>
          </a:p>
        </p:txBody>
      </p:sp>
      <p:sp>
        <p:nvSpPr>
          <p:cNvPr id="41993" name="Alternate Process 29"/>
          <p:cNvSpPr>
            <a:spLocks noChangeArrowheads="1"/>
          </p:cNvSpPr>
          <p:nvPr/>
        </p:nvSpPr>
        <p:spPr bwMode="auto">
          <a:xfrm>
            <a:off x="3232548" y="5036374"/>
            <a:ext cx="1339453" cy="107156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r>
              <a:rPr lang="en-US" sz="2000" dirty="0"/>
              <a:t>BGP Routing</a:t>
            </a:r>
          </a:p>
          <a:p>
            <a:r>
              <a:rPr lang="en-US" sz="2000" dirty="0"/>
              <a:t>(RIS)</a:t>
            </a:r>
          </a:p>
          <a:p>
            <a:endParaRPr lang="en-US" sz="2000" dirty="0"/>
          </a:p>
        </p:txBody>
      </p:sp>
      <p:sp>
        <p:nvSpPr>
          <p:cNvPr id="41994" name="Alternate Process 30"/>
          <p:cNvSpPr>
            <a:spLocks noChangeArrowheads="1"/>
          </p:cNvSpPr>
          <p:nvPr/>
        </p:nvSpPr>
        <p:spPr bwMode="auto">
          <a:xfrm>
            <a:off x="4732734" y="5036344"/>
            <a:ext cx="1500188" cy="1500188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r>
              <a:rPr lang="en-US" sz="2000" dirty="0"/>
              <a:t>Active</a:t>
            </a:r>
          </a:p>
          <a:p>
            <a:r>
              <a:rPr lang="en-US" sz="2000" dirty="0"/>
              <a:t>Measuring</a:t>
            </a:r>
          </a:p>
          <a:p>
            <a:r>
              <a:rPr lang="en-US" sz="2000" dirty="0"/>
              <a:t>(TTM, ATLAS)</a:t>
            </a:r>
          </a:p>
        </p:txBody>
      </p:sp>
      <p:sp>
        <p:nvSpPr>
          <p:cNvPr id="41995" name="Alternate Process 31"/>
          <p:cNvSpPr>
            <a:spLocks noChangeArrowheads="1"/>
          </p:cNvSpPr>
          <p:nvPr/>
        </p:nvSpPr>
        <p:spPr bwMode="auto">
          <a:xfrm>
            <a:off x="7358063" y="4125515"/>
            <a:ext cx="1339453" cy="1500188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r>
              <a:rPr lang="en-US" sz="2000" dirty="0"/>
              <a:t>Geo-Location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Maxmind</a:t>
            </a:r>
            <a:r>
              <a:rPr lang="en-US" sz="2000" dirty="0"/>
              <a:t>, …)</a:t>
            </a:r>
          </a:p>
        </p:txBody>
      </p:sp>
      <p:sp>
        <p:nvSpPr>
          <p:cNvPr id="41996" name="Alternate Process 32"/>
          <p:cNvSpPr>
            <a:spLocks noChangeArrowheads="1"/>
          </p:cNvSpPr>
          <p:nvPr/>
        </p:nvSpPr>
        <p:spPr bwMode="auto">
          <a:xfrm>
            <a:off x="6340108" y="5089952"/>
            <a:ext cx="589359" cy="107156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41997" name="Alternate Process 33"/>
          <p:cNvSpPr>
            <a:spLocks noChangeArrowheads="1"/>
          </p:cNvSpPr>
          <p:nvPr/>
        </p:nvSpPr>
        <p:spPr bwMode="auto">
          <a:xfrm>
            <a:off x="6447265" y="5197108"/>
            <a:ext cx="589359" cy="107156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41998" name="Alternate Process 34"/>
          <p:cNvSpPr>
            <a:spLocks noChangeArrowheads="1"/>
          </p:cNvSpPr>
          <p:nvPr/>
        </p:nvSpPr>
        <p:spPr bwMode="auto">
          <a:xfrm>
            <a:off x="6554421" y="5304264"/>
            <a:ext cx="589359" cy="107156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41999" name="Alternate Process 35"/>
          <p:cNvSpPr>
            <a:spLocks noChangeArrowheads="1"/>
          </p:cNvSpPr>
          <p:nvPr/>
        </p:nvSpPr>
        <p:spPr bwMode="auto">
          <a:xfrm>
            <a:off x="6661577" y="5411420"/>
            <a:ext cx="589359" cy="1071563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lIns="64194" tIns="32094" rIns="64194" bIns="32094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cxnSp>
        <p:nvCxnSpPr>
          <p:cNvPr id="42000" name="Straight Arrow Connector 37"/>
          <p:cNvCxnSpPr>
            <a:cxnSpLocks noChangeShapeType="1"/>
            <a:stCxn id="41991" idx="3"/>
          </p:cNvCxnSpPr>
          <p:nvPr/>
        </p:nvCxnSpPr>
        <p:spPr bwMode="auto">
          <a:xfrm flipV="1">
            <a:off x="1678782" y="4018359"/>
            <a:ext cx="1500188" cy="642938"/>
          </a:xfrm>
          <a:prstGeom prst="straightConnector1">
            <a:avLst/>
          </a:prstGeom>
          <a:noFill/>
          <a:ln w="88900">
            <a:solidFill>
              <a:srgbClr val="0000FF"/>
            </a:solidFill>
            <a:round/>
            <a:headEnd/>
            <a:tailEnd type="stealth" w="lg" len="lg"/>
          </a:ln>
        </p:spPr>
      </p:cxnSp>
      <p:cxnSp>
        <p:nvCxnSpPr>
          <p:cNvPr id="42001" name="Straight Arrow Connector 38"/>
          <p:cNvCxnSpPr>
            <a:cxnSpLocks noChangeShapeType="1"/>
            <a:stCxn id="41992" idx="0"/>
          </p:cNvCxnSpPr>
          <p:nvPr/>
        </p:nvCxnSpPr>
        <p:spPr bwMode="auto">
          <a:xfrm rot="5400000" flipH="1" flipV="1">
            <a:off x="2522638" y="3897808"/>
            <a:ext cx="1017984" cy="1151930"/>
          </a:xfrm>
          <a:prstGeom prst="straightConnector1">
            <a:avLst/>
          </a:prstGeom>
          <a:noFill/>
          <a:ln w="88900">
            <a:solidFill>
              <a:srgbClr val="0000FF"/>
            </a:solidFill>
            <a:round/>
            <a:headEnd/>
            <a:tailEnd type="stealth" w="lg" len="lg"/>
          </a:ln>
        </p:spPr>
      </p:cxnSp>
      <p:cxnSp>
        <p:nvCxnSpPr>
          <p:cNvPr id="42002" name="Straight Arrow Connector 42"/>
          <p:cNvCxnSpPr>
            <a:cxnSpLocks noChangeShapeType="1"/>
          </p:cNvCxnSpPr>
          <p:nvPr/>
        </p:nvCxnSpPr>
        <p:spPr bwMode="auto">
          <a:xfrm rot="5400000" flipH="1" flipV="1">
            <a:off x="3393312" y="4500563"/>
            <a:ext cx="1071563" cy="2232"/>
          </a:xfrm>
          <a:prstGeom prst="straightConnector1">
            <a:avLst/>
          </a:prstGeom>
          <a:noFill/>
          <a:ln w="88900">
            <a:solidFill>
              <a:srgbClr val="0000FF"/>
            </a:solidFill>
            <a:round/>
            <a:headEnd/>
            <a:tailEnd type="stealth" w="lg" len="lg"/>
          </a:ln>
        </p:spPr>
      </p:cxnSp>
      <p:cxnSp>
        <p:nvCxnSpPr>
          <p:cNvPr id="42003" name="Straight Arrow Connector 44"/>
          <p:cNvCxnSpPr>
            <a:cxnSpLocks noChangeShapeType="1"/>
            <a:stCxn id="41994" idx="0"/>
          </p:cNvCxnSpPr>
          <p:nvPr/>
        </p:nvCxnSpPr>
        <p:spPr bwMode="auto">
          <a:xfrm rot="16200000" flipV="1">
            <a:off x="4491663" y="4045149"/>
            <a:ext cx="1071563" cy="910828"/>
          </a:xfrm>
          <a:prstGeom prst="straightConnector1">
            <a:avLst/>
          </a:prstGeom>
          <a:noFill/>
          <a:ln w="88900">
            <a:solidFill>
              <a:srgbClr val="0000FF"/>
            </a:solidFill>
            <a:round/>
            <a:headEnd/>
            <a:tailEnd type="stealth" w="lg" len="lg"/>
          </a:ln>
        </p:spPr>
      </p:cxnSp>
      <p:cxnSp>
        <p:nvCxnSpPr>
          <p:cNvPr id="42004" name="Straight Arrow Connector 51"/>
          <p:cNvCxnSpPr>
            <a:cxnSpLocks noChangeShapeType="1"/>
            <a:stCxn id="41995" idx="1"/>
          </p:cNvCxnSpPr>
          <p:nvPr/>
        </p:nvCxnSpPr>
        <p:spPr bwMode="auto">
          <a:xfrm rot="10800000">
            <a:off x="5804297" y="4071937"/>
            <a:ext cx="1553766" cy="803672"/>
          </a:xfrm>
          <a:prstGeom prst="straightConnector1">
            <a:avLst/>
          </a:prstGeom>
          <a:noFill/>
          <a:ln w="88900">
            <a:solidFill>
              <a:srgbClr val="0000FF"/>
            </a:solidFill>
            <a:round/>
            <a:headEnd/>
            <a:tailEnd type="stealth" w="lg" len="lg"/>
          </a:ln>
        </p:spPr>
      </p:cxnSp>
      <p:cxnSp>
        <p:nvCxnSpPr>
          <p:cNvPr id="42005" name="Straight Arrow Connector 53"/>
          <p:cNvCxnSpPr>
            <a:cxnSpLocks noChangeShapeType="1"/>
          </p:cNvCxnSpPr>
          <p:nvPr/>
        </p:nvCxnSpPr>
        <p:spPr bwMode="auto">
          <a:xfrm rot="10800000">
            <a:off x="5214938" y="4018389"/>
            <a:ext cx="1366242" cy="1071563"/>
          </a:xfrm>
          <a:prstGeom prst="straightConnector1">
            <a:avLst/>
          </a:prstGeom>
          <a:noFill/>
          <a:ln w="88900">
            <a:solidFill>
              <a:srgbClr val="0000FF"/>
            </a:solidFill>
            <a:round/>
            <a:headEnd/>
            <a:tailEnd type="stealth" w="lg" len="lg"/>
          </a:ln>
        </p:spPr>
      </p:cxnSp>
      <p:cxnSp>
        <p:nvCxnSpPr>
          <p:cNvPr id="42006" name="Straight Arrow Connector 57"/>
          <p:cNvCxnSpPr>
            <a:cxnSpLocks noChangeShapeType="1"/>
            <a:stCxn id="41986" idx="0"/>
          </p:cNvCxnSpPr>
          <p:nvPr/>
        </p:nvCxnSpPr>
        <p:spPr bwMode="auto">
          <a:xfrm rot="5400000" flipH="1" flipV="1">
            <a:off x="4247213" y="2488035"/>
            <a:ext cx="649635" cy="2232"/>
          </a:xfrm>
          <a:prstGeom prst="straightConnector1">
            <a:avLst/>
          </a:prstGeom>
          <a:noFill/>
          <a:ln w="88900">
            <a:solidFill>
              <a:srgbClr val="0000FF"/>
            </a:solidFill>
            <a:round/>
            <a:headEnd type="stealth" w="lg" len="lg"/>
            <a:tailEnd type="stealth" w="lg" len="lg"/>
          </a:ln>
        </p:spPr>
      </p:cxnSp>
      <p:sp>
        <p:nvSpPr>
          <p:cNvPr id="42007" name="TextBox 73"/>
          <p:cNvSpPr txBox="1">
            <a:spLocks noChangeArrowheads="1"/>
          </p:cNvSpPr>
          <p:nvPr/>
        </p:nvSpPr>
        <p:spPr bwMode="auto">
          <a:xfrm>
            <a:off x="5645083" y="1285877"/>
            <a:ext cx="638782" cy="43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194" tIns="32094" rIns="64194" bIns="32094">
            <a:prstTxWarp prst="textNoShape">
              <a:avLst/>
            </a:prstTxWarp>
            <a:spAutoFit/>
          </a:bodyPr>
          <a:lstStyle/>
          <a:p>
            <a:r>
              <a:rPr lang="en-US"/>
              <a:t>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RIPE</a:t>
            </a:r>
            <a:r>
              <a:rPr lang="en-US" i="1" smtClean="0">
                <a:solidFill>
                  <a:srgbClr val="F2DE19"/>
                </a:solidFill>
              </a:rPr>
              <a:t>stat</a:t>
            </a:r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Beta(!) launched this meeting: </a:t>
            </a:r>
            <a:r>
              <a:rPr lang="en-US" b="1" smtClean="0">
                <a:latin typeface="Courier" charset="0"/>
                <a:ea typeface="Courier" charset="0"/>
                <a:cs typeface="Courier" charset="0"/>
              </a:rPr>
              <a:t>stat.ripe.net</a:t>
            </a:r>
          </a:p>
          <a:p>
            <a:r>
              <a:rPr lang="en-US" smtClean="0"/>
              <a:t>Eventually to replace most measurement tools</a:t>
            </a:r>
          </a:p>
          <a:p>
            <a:r>
              <a:rPr lang="en-US" smtClean="0"/>
              <a:t>Iterative Development</a:t>
            </a:r>
          </a:p>
          <a:p>
            <a:pPr lvl="1"/>
            <a:r>
              <a:rPr lang="en-US" smtClean="0"/>
              <a:t>Public demos by teleconference every 4 weeks</a:t>
            </a:r>
          </a:p>
          <a:p>
            <a:pPr lvl="1"/>
            <a:r>
              <a:rPr lang="en-US" smtClean="0"/>
              <a:t>Demo minutes on RIPE Labs</a:t>
            </a:r>
          </a:p>
          <a:p>
            <a:pPr lvl="1"/>
            <a:r>
              <a:rPr lang="en-US" smtClean="0"/>
              <a:t>Demo recordings @ stat.ripe.net</a:t>
            </a:r>
          </a:p>
          <a:p>
            <a:r>
              <a:rPr lang="en-US" smtClean="0"/>
              <a:t>Tell us what you need!</a:t>
            </a:r>
          </a:p>
          <a:p>
            <a:r>
              <a:rPr lang="en-US" smtClean="0"/>
              <a:t>You will get the tools you deserve …</a:t>
            </a:r>
          </a:p>
          <a:p>
            <a:r>
              <a:rPr lang="en-US" smtClean="0"/>
              <a:t>Details @ MAT-WG and Measurement BoF</a:t>
            </a:r>
          </a:p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3C73E6-7D96-C140-B22A-1ADCD87A1541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RIPE TTM Future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TTM is an “old” service</a:t>
            </a:r>
          </a:p>
          <a:p>
            <a:r>
              <a:rPr lang="en-US" smtClean="0"/>
              <a:t>Designed for different environment than today’s</a:t>
            </a:r>
          </a:p>
          <a:p>
            <a:r>
              <a:rPr lang="en-US" smtClean="0"/>
              <a:t>We will evaluate current usefulness for subscribers</a:t>
            </a:r>
          </a:p>
          <a:p>
            <a:r>
              <a:rPr lang="en-US" smtClean="0"/>
              <a:t>Then we will make a plan to evolve it</a:t>
            </a:r>
          </a:p>
          <a:p>
            <a:r>
              <a:rPr lang="en-US" smtClean="0"/>
              <a:t>Current Straw man: integrate into RIPE Atlas</a:t>
            </a:r>
          </a:p>
          <a:p>
            <a:r>
              <a:rPr lang="en-US" smtClean="0"/>
              <a:t>We will talk to all subscribers</a:t>
            </a:r>
          </a:p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EBFE4A-1C55-1145-AACC-6A7D7612044B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/>
          </p:cNvSpPr>
          <p:nvPr/>
        </p:nvSpPr>
        <p:spPr bwMode="auto">
          <a:xfrm>
            <a:off x="571500" y="2911080"/>
            <a:ext cx="4071938" cy="830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9903" bIns="0" anchor="ctr">
            <a:prstTxWarp prst="textNoShape">
              <a:avLst/>
            </a:prstTxWarp>
          </a:bodyPr>
          <a:lstStyle/>
          <a:p>
            <a:pPr marL="49041">
              <a:lnSpc>
                <a:spcPct val="120000"/>
              </a:lnSpc>
              <a:spcBef>
                <a:spcPts val="492"/>
              </a:spcBef>
            </a:pPr>
            <a:r>
              <a:rPr lang="en-US" sz="5100" dirty="0">
                <a:ea typeface="Helvetica Neue Light" charset="0"/>
                <a:cs typeface="Helvetica Neue Light" charset="0"/>
              </a:rPr>
              <a:t>Questions?</a:t>
            </a:r>
          </a:p>
          <a:p>
            <a:pPr marL="49041">
              <a:lnSpc>
                <a:spcPct val="120000"/>
              </a:lnSpc>
              <a:spcBef>
                <a:spcPts val="492"/>
              </a:spcBef>
            </a:pPr>
            <a:endParaRPr lang="en-US" sz="5100" dirty="0">
              <a:ea typeface="Helvetica Neue Light" charset="0"/>
              <a:cs typeface="Helvetica Neue Light" charset="0"/>
            </a:endParaRPr>
          </a:p>
          <a:p>
            <a:pPr marL="49041">
              <a:lnSpc>
                <a:spcPct val="120000"/>
              </a:lnSpc>
              <a:spcBef>
                <a:spcPts val="492"/>
              </a:spcBef>
            </a:pPr>
            <a:r>
              <a:rPr lang="en-US" sz="5100" dirty="0">
                <a:ea typeface="Helvetica Neue Light" charset="0"/>
                <a:cs typeface="Helvetica Neue Light" charset="0"/>
              </a:rPr>
              <a:t>Also about things I did not mention.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External Relations &amp;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/>
              <a:t>Paul </a:t>
            </a:r>
            <a:r>
              <a:rPr lang="en-US" dirty="0" err="1"/>
              <a:t>Rendek</a:t>
            </a:r>
            <a:endParaRPr lang="en-US" dirty="0"/>
          </a:p>
          <a:p>
            <a:pPr marL="0" indent="0" eaLnBrk="1" hangingPunct="1"/>
            <a:r>
              <a:rPr lang="en-US" dirty="0"/>
              <a:t>Head of Communications and External Relations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59C1F5-9653-DA49-BD92-7FE0C187714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Outreach Goals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From the Activity Plan 2010: </a:t>
            </a:r>
            <a:endParaRPr lang="en-US" dirty="0" smtClean="0"/>
          </a:p>
          <a:p>
            <a:pPr marL="579450" lvl="1" eaLnBrk="1" hangingPunct="1"/>
            <a:r>
              <a:rPr lang="en-US" i="1" dirty="0" smtClean="0"/>
              <a:t>Work with a range of stakeholders from both the public and private sectors</a:t>
            </a:r>
          </a:p>
          <a:p>
            <a:pPr marL="579450" lvl="1" eaLnBrk="1" hangingPunct="1"/>
            <a:r>
              <a:rPr lang="en-US" i="1" dirty="0" smtClean="0"/>
              <a:t>Continue </a:t>
            </a:r>
            <a:r>
              <a:rPr lang="en-US" i="1" dirty="0"/>
              <a:t>to promote the important dialogue between the technical community and governments</a:t>
            </a:r>
            <a:endParaRPr lang="en-US" i="1" dirty="0" smtClean="0"/>
          </a:p>
          <a:p>
            <a:pPr marL="579450" lvl="1" eaLnBrk="1" hangingPunct="1"/>
            <a:r>
              <a:rPr lang="en-US" i="1" dirty="0" smtClean="0"/>
              <a:t>Relevant </a:t>
            </a:r>
            <a:r>
              <a:rPr lang="en-US" i="1" dirty="0"/>
              <a:t>parties working together to understand the changing Internet landscape and to make informed decisions that guarantee the stability of the Internet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E47996-C1AB-E64C-85E5-561497F9A83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9875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79878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/>
              <a:t>Future and Strategy</a:t>
            </a:r>
          </a:p>
        </p:txBody>
      </p:sp>
      <p:sp>
        <p:nvSpPr>
          <p:cNvPr id="798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Ins="131839"/>
          <a:lstStyle/>
          <a:p>
            <a:pPr eaLnBrk="1" hangingPunct="1"/>
            <a:r>
              <a:rPr lang="en-US" dirty="0"/>
              <a:t>IPv4 depletion as Discontinuity</a:t>
            </a:r>
          </a:p>
          <a:p>
            <a:pPr marL="749746" lvl="1" eaLnBrk="1" hangingPunct="1"/>
            <a:r>
              <a:rPr lang="en-US" dirty="0"/>
              <a:t>How will RIPE NCC be affected?</a:t>
            </a:r>
          </a:p>
          <a:p>
            <a:pPr eaLnBrk="1" hangingPunct="1"/>
            <a:r>
              <a:rPr lang="en-US" dirty="0"/>
              <a:t>Developing Strategies for the Future</a:t>
            </a:r>
          </a:p>
          <a:p>
            <a:pPr marL="749746" lvl="1" eaLnBrk="1" hangingPunct="1"/>
            <a:r>
              <a:rPr lang="en-US" dirty="0"/>
              <a:t>Focusing on Usefulness for Members and Community</a:t>
            </a:r>
          </a:p>
          <a:p>
            <a:pPr marL="749746" lvl="1" eaLnBrk="1" hangingPunct="1"/>
            <a:r>
              <a:rPr lang="en-US" dirty="0"/>
              <a:t>“Back to the Roots”</a:t>
            </a:r>
          </a:p>
          <a:p>
            <a:pPr eaLnBrk="1" hangingPunct="1"/>
            <a:r>
              <a:rPr lang="en-US" dirty="0"/>
              <a:t>Focus on… </a:t>
            </a:r>
          </a:p>
          <a:p>
            <a:pPr marL="749746" lvl="1" eaLnBrk="1" hangingPunct="1"/>
            <a:r>
              <a:rPr lang="en-US" dirty="0"/>
              <a:t>Strong Registry</a:t>
            </a:r>
          </a:p>
          <a:p>
            <a:pPr marL="749746" lvl="1" eaLnBrk="1" hangingPunct="1"/>
            <a:r>
              <a:rPr lang="en-US" dirty="0"/>
              <a:t>Strong Community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A93D21-7240-164F-89C8-650B1AAF939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9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Why?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94" y="1134070"/>
            <a:ext cx="8268891" cy="5822156"/>
          </a:xfrm>
        </p:spPr>
        <p:txBody>
          <a:bodyPr/>
          <a:lstStyle/>
          <a:p>
            <a:pPr eaLnBrk="1" hangingPunct="1"/>
            <a:r>
              <a:rPr lang="en-US" sz="2700" dirty="0"/>
              <a:t>Internet is a </a:t>
            </a:r>
            <a:r>
              <a:rPr lang="en-US" sz="2700" dirty="0" err="1"/>
              <a:t>multistakeholder</a:t>
            </a:r>
            <a:r>
              <a:rPr lang="en-US" sz="2700" dirty="0"/>
              <a:t> arena - we’re not the only ones making decisions!</a:t>
            </a:r>
          </a:p>
          <a:p>
            <a:pPr eaLnBrk="1" hangingPunct="1"/>
            <a:r>
              <a:rPr lang="en-US" sz="2700" dirty="0"/>
              <a:t>Governments, international </a:t>
            </a:r>
            <a:r>
              <a:rPr lang="en-US" sz="2700" dirty="0" err="1"/>
              <a:t>organisations</a:t>
            </a:r>
            <a:r>
              <a:rPr lang="en-US" sz="2700" dirty="0"/>
              <a:t> and law enforcement growing their influence in Internet governance</a:t>
            </a:r>
          </a:p>
          <a:p>
            <a:pPr eaLnBrk="1" hangingPunct="1"/>
            <a:r>
              <a:rPr lang="en-US" sz="2700" dirty="0"/>
              <a:t>Keep </a:t>
            </a:r>
            <a:r>
              <a:rPr lang="en-US" sz="2700" dirty="0" err="1"/>
              <a:t>Gov’ts</a:t>
            </a:r>
            <a:r>
              <a:rPr lang="en-US" sz="2700" dirty="0"/>
              <a:t> informed so that they can make better public policy</a:t>
            </a:r>
          </a:p>
          <a:p>
            <a:pPr eaLnBrk="1" hangingPunct="1"/>
            <a:r>
              <a:rPr lang="en-US" sz="2700" dirty="0"/>
              <a:t>Other stakeholders see the benefits of the open and inclusive model to cooperate with each other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90778C-54ED-7844-82B2-0FC26EE94B8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RIPE NCC Outreach Activities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94" y="1303735"/>
            <a:ext cx="8268891" cy="3679031"/>
          </a:xfrm>
        </p:spPr>
        <p:txBody>
          <a:bodyPr/>
          <a:lstStyle/>
          <a:p>
            <a:pPr eaLnBrk="1" hangingPunct="1"/>
            <a:r>
              <a:rPr lang="en-US" sz="2700" dirty="0" smtClean="0"/>
              <a:t>Technical communities (</a:t>
            </a:r>
            <a:r>
              <a:rPr lang="en-US" sz="2700" dirty="0" err="1" smtClean="0"/>
              <a:t>NOGs</a:t>
            </a:r>
            <a:r>
              <a:rPr lang="en-US" sz="2700" dirty="0" smtClean="0"/>
              <a:t>, </a:t>
            </a:r>
            <a:r>
              <a:rPr lang="en-US" sz="2700" dirty="0" err="1" smtClean="0"/>
              <a:t>NRENs</a:t>
            </a:r>
            <a:r>
              <a:rPr lang="en-US" sz="2700" dirty="0" smtClean="0"/>
              <a:t>, ETNO… )</a:t>
            </a:r>
          </a:p>
          <a:p>
            <a:pPr eaLnBrk="1" hangingPunct="1"/>
            <a:r>
              <a:rPr lang="en-US" sz="2700" dirty="0" smtClean="0"/>
              <a:t>Local IPv6 related events</a:t>
            </a:r>
          </a:p>
          <a:p>
            <a:pPr eaLnBrk="1" hangingPunct="1"/>
            <a:r>
              <a:rPr lang="en-US" sz="2700" dirty="0" smtClean="0"/>
              <a:t>Internet governance circus ;-)</a:t>
            </a:r>
          </a:p>
          <a:p>
            <a:pPr eaLnBrk="1" hangingPunct="1"/>
            <a:r>
              <a:rPr lang="en-US" sz="2700" dirty="0" smtClean="0"/>
              <a:t>Government, Regulators, Law Enforcement</a:t>
            </a:r>
          </a:p>
          <a:p>
            <a:pPr eaLnBrk="1" hangingPunct="1"/>
            <a:r>
              <a:rPr lang="en-US" sz="2700" dirty="0" smtClean="0"/>
              <a:t>Inter-governmental </a:t>
            </a:r>
            <a:r>
              <a:rPr lang="en-US" sz="2700" dirty="0" err="1" smtClean="0"/>
              <a:t>organisations</a:t>
            </a:r>
            <a:r>
              <a:rPr lang="en-US" sz="2700" dirty="0" smtClean="0"/>
              <a:t> (OECD, Council of Europe, ITU…)</a:t>
            </a:r>
          </a:p>
          <a:p>
            <a:pPr eaLnBrk="1" hangingPunct="1"/>
            <a:endParaRPr lang="en-US" sz="2700" dirty="0" smtClean="0"/>
          </a:p>
          <a:p>
            <a:pPr eaLnBrk="1" hangingPunct="1"/>
            <a:r>
              <a:rPr lang="en-US" sz="2700" dirty="0" smtClean="0"/>
              <a:t>Coordination with industry partners – </a:t>
            </a:r>
            <a:r>
              <a:rPr lang="en-US" sz="2700" dirty="0" err="1" smtClean="0"/>
              <a:t>RIRs</a:t>
            </a:r>
            <a:r>
              <a:rPr lang="en-US" sz="2700" dirty="0" smtClean="0"/>
              <a:t>, ISOC, ICANN, IETF…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44D0C1-F59F-B74D-A935-9093B148769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Recent Activities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Internet governance structures</a:t>
            </a:r>
          </a:p>
          <a:p>
            <a:pPr marL="579450" lvl="1" eaLnBrk="1" hangingPunct="1"/>
            <a:r>
              <a:rPr lang="en-US" dirty="0"/>
              <a:t>IGF continuation discussions, CSTD working group</a:t>
            </a:r>
          </a:p>
          <a:p>
            <a:pPr marL="579450" lvl="1" eaLnBrk="1" hangingPunct="1"/>
            <a:r>
              <a:rPr lang="en-US" dirty="0"/>
              <a:t>NTIA Notice of Inquiry on future of IANA function</a:t>
            </a:r>
          </a:p>
          <a:p>
            <a:pPr marL="980626" lvl="2" eaLnBrk="1" hangingPunct="1">
              <a:buNone/>
            </a:pPr>
            <a:r>
              <a:rPr lang="en-US" dirty="0" err="1"/>
              <a:t>http://www.nro.net/news/nro-response-to-ntia</a:t>
            </a:r>
            <a:endParaRPr lang="en-US" dirty="0"/>
          </a:p>
          <a:p>
            <a:pPr eaLnBrk="1" hangingPunct="1"/>
            <a:r>
              <a:rPr lang="en-US" dirty="0"/>
              <a:t>ITU IPv6 Group (April 2011)</a:t>
            </a:r>
          </a:p>
          <a:p>
            <a:pPr marL="579450" lvl="1" eaLnBrk="1" hangingPunct="1"/>
            <a:r>
              <a:rPr lang="en-US" dirty="0"/>
              <a:t>IPv6 </a:t>
            </a:r>
            <a:r>
              <a:rPr lang="en-US" dirty="0" err="1"/>
              <a:t>Roadshow</a:t>
            </a:r>
            <a:r>
              <a:rPr lang="en-US" dirty="0"/>
              <a:t> hailed as a successful model for capacity building</a:t>
            </a:r>
          </a:p>
          <a:p>
            <a:pPr marL="579450" lvl="1" eaLnBrk="1" hangingPunct="1"/>
            <a:endParaRPr lang="en-US" dirty="0"/>
          </a:p>
          <a:p>
            <a:pPr marL="980626" lvl="2" eaLnBrk="1" hangingPunct="1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8F3111-07E2-F54F-A209-6FDED8EAA93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How?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Meetings</a:t>
            </a:r>
          </a:p>
          <a:p>
            <a:pPr lvl="1" eaLnBrk="1" hangingPunct="1"/>
            <a:r>
              <a:rPr lang="en-US" dirty="0" smtClean="0"/>
              <a:t>RIPE Meetings, RIPE NCC Roundtable Meetings, RIPE NCC Regional Meetings (in collaboration with MENOG and ENOG, Dubrovnik)</a:t>
            </a:r>
          </a:p>
          <a:p>
            <a:pPr eaLnBrk="1" hangingPunct="1"/>
            <a:r>
              <a:rPr lang="en-US" dirty="0" smtClean="0"/>
              <a:t>Presence at Operator Forums</a:t>
            </a:r>
          </a:p>
          <a:p>
            <a:pPr eaLnBrk="1" hangingPunct="1"/>
            <a:r>
              <a:rPr lang="en-US" dirty="0" smtClean="0"/>
              <a:t>Speaking opportunities at numerous events</a:t>
            </a:r>
          </a:p>
          <a:p>
            <a:pPr eaLnBrk="1" hangingPunct="1"/>
            <a:r>
              <a:rPr lang="en-US" dirty="0" smtClean="0"/>
              <a:t>RIPE Labs</a:t>
            </a:r>
          </a:p>
          <a:p>
            <a:pPr eaLnBrk="1" hangingPunct="1"/>
            <a:r>
              <a:rPr lang="en-US" dirty="0" smtClean="0"/>
              <a:t>RIPE NCC/RIPE Website</a:t>
            </a:r>
          </a:p>
          <a:p>
            <a:pPr eaLnBrk="1" hangingPunct="1"/>
            <a:r>
              <a:rPr lang="en-US" dirty="0" smtClean="0"/>
              <a:t>Annual Report – published soon!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Time!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RIPE NCC Member and Stakeholder Survey 2011</a:t>
            </a:r>
          </a:p>
          <a:p>
            <a:pPr lvl="1"/>
            <a:r>
              <a:rPr lang="en-US" dirty="0" smtClean="0"/>
              <a:t>Opens from 6 May – 10 June 2011</a:t>
            </a:r>
          </a:p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655317-0B92-A54D-AD19-5BA65BBA9A8E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/>
          </p:cNvSpPr>
          <p:nvPr/>
        </p:nvSpPr>
        <p:spPr bwMode="auto">
          <a:xfrm>
            <a:off x="1433719" y="2857530"/>
            <a:ext cx="3168240" cy="76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9905" bIns="0">
            <a:prstTxWarp prst="textNoShape">
              <a:avLst/>
            </a:prstTxWarp>
            <a:spAutoFit/>
          </a:bodyPr>
          <a:lstStyle/>
          <a:p>
            <a:pPr marL="49142"/>
            <a:r>
              <a:rPr lang="en-US" sz="5000" dirty="0">
                <a:solidFill>
                  <a:schemeClr val="tx1"/>
                </a:solidFill>
                <a:ea typeface="Helvetica Neue Light" charset="0"/>
                <a:cs typeface="Helvetica Neue Light" charset="0"/>
              </a:rPr>
              <a:t>Questions?</a:t>
            </a:r>
          </a:p>
        </p:txBody>
      </p:sp>
      <p:pic>
        <p:nvPicPr>
          <p:cNvPr id="15053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793750"/>
            <a:ext cx="3746500" cy="5270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150532" name="Picture 3"/>
          <p:cNvPicPr>
            <a:picLocks noChangeAspect="1" noChangeArrowheads="1"/>
          </p:cNvPicPr>
          <p:nvPr/>
        </p:nvPicPr>
        <p:blipFill>
          <a:blip r:embed="rId3"/>
          <a:srcRect l="80693" t="87592" r="169" b="369"/>
          <a:stretch>
            <a:fillRect/>
          </a:stretch>
        </p:blipFill>
        <p:spPr bwMode="auto">
          <a:xfrm>
            <a:off x="7378730" y="6007100"/>
            <a:ext cx="1749425" cy="825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71B89C-5ADE-0647-8FA2-431D7101889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0899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80902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/>
              <a:t>Three Strategic Pillars</a:t>
            </a:r>
          </a:p>
        </p:txBody>
      </p:sp>
      <p:sp>
        <p:nvSpPr>
          <p:cNvPr id="809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Ins="131839"/>
          <a:lstStyle/>
          <a:p>
            <a:pPr eaLnBrk="1" hangingPunct="1"/>
            <a:r>
              <a:rPr lang="en-US" dirty="0"/>
              <a:t>Resource Lifecycle Management</a:t>
            </a:r>
          </a:p>
          <a:p>
            <a:pPr marL="749746" lvl="1" eaLnBrk="1" hangingPunct="1"/>
            <a:r>
              <a:rPr lang="en-US" dirty="0"/>
              <a:t>Maintaining the Number Registry</a:t>
            </a:r>
          </a:p>
          <a:p>
            <a:pPr eaLnBrk="1" hangingPunct="1"/>
            <a:r>
              <a:rPr lang="en-US" dirty="0"/>
              <a:t>Reliable Source of Data</a:t>
            </a:r>
          </a:p>
          <a:p>
            <a:pPr marL="749746" lvl="1" eaLnBrk="1" hangingPunct="1"/>
            <a:r>
              <a:rPr lang="en-US" dirty="0"/>
              <a:t>Develop, use and publish the wealth of data available</a:t>
            </a:r>
          </a:p>
          <a:p>
            <a:pPr eaLnBrk="1" hangingPunct="1"/>
            <a:r>
              <a:rPr lang="en-US" dirty="0"/>
              <a:t>Developing the Role of the RIPE NCC</a:t>
            </a:r>
          </a:p>
          <a:p>
            <a:pPr marL="749746" lvl="1" eaLnBrk="1" hangingPunct="1"/>
            <a:r>
              <a:rPr lang="en-US" dirty="0"/>
              <a:t>Engage Stakeholders in Internet Governance</a:t>
            </a:r>
          </a:p>
          <a:p>
            <a:pPr marL="749746" lvl="1" eaLnBrk="1" hangingPunct="1"/>
            <a:r>
              <a:rPr lang="en-US" dirty="0"/>
              <a:t>Prove Utility of RIPE NCC to Public Policy Makers</a:t>
            </a:r>
          </a:p>
          <a:p>
            <a:pPr marL="749746" lvl="1" eaLnBrk="1" hangingPunct="1"/>
            <a:r>
              <a:rPr lang="en-US" dirty="0"/>
              <a:t>Intensify work with RIPE Community to </a:t>
            </a:r>
            <a:br>
              <a:rPr lang="en-US" dirty="0"/>
            </a:br>
            <a:r>
              <a:rPr lang="en-US" dirty="0"/>
              <a:t>understand Needs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477BA5-3D79-0D47-900C-EC92E7059B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23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81926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 smtClean="0"/>
              <a:t>Current Developments</a:t>
            </a:r>
            <a:endParaRPr lang="en-US" dirty="0"/>
          </a:p>
        </p:txBody>
      </p:sp>
      <p:sp>
        <p:nvSpPr>
          <p:cNvPr id="819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Ins="131839"/>
          <a:lstStyle/>
          <a:p>
            <a:pPr eaLnBrk="1" hangingPunct="1"/>
            <a:r>
              <a:rPr lang="en-US" dirty="0"/>
              <a:t>Service to Members</a:t>
            </a:r>
          </a:p>
          <a:p>
            <a:pPr marL="749746" lvl="1" eaLnBrk="1" hangingPunct="1"/>
            <a:r>
              <a:rPr lang="en-US" dirty="0"/>
              <a:t>Relevance? / Quality? / Member Communication!</a:t>
            </a:r>
          </a:p>
          <a:p>
            <a:pPr eaLnBrk="1" hangingPunct="1"/>
            <a:r>
              <a:rPr lang="en-US" dirty="0"/>
              <a:t>Community Engagement</a:t>
            </a:r>
          </a:p>
          <a:p>
            <a:pPr marL="749746" lvl="1" eaLnBrk="1" hangingPunct="1"/>
            <a:r>
              <a:rPr lang="en-US" dirty="0"/>
              <a:t>RIPE Labs</a:t>
            </a:r>
          </a:p>
          <a:p>
            <a:pPr marL="749746" lvl="1" eaLnBrk="1" hangingPunct="1"/>
            <a:r>
              <a:rPr lang="en-US" dirty="0"/>
              <a:t>Regional </a:t>
            </a:r>
            <a:r>
              <a:rPr lang="en-US" dirty="0" smtClean="0"/>
              <a:t>Meetings (MENOG, ENOG, Dubrovnik)</a:t>
            </a:r>
          </a:p>
          <a:p>
            <a:pPr eaLnBrk="1" hangingPunct="1"/>
            <a:r>
              <a:rPr lang="en-US" dirty="0"/>
              <a:t>Call for RIPE Meetings </a:t>
            </a:r>
            <a:r>
              <a:rPr lang="en-US" dirty="0" smtClean="0"/>
              <a:t>from (too) </a:t>
            </a:r>
            <a:r>
              <a:rPr lang="en-US" dirty="0"/>
              <a:t>many corners</a:t>
            </a:r>
          </a:p>
          <a:p>
            <a:pPr marL="749746" lvl="1" eaLnBrk="1" hangingPunct="1"/>
            <a:r>
              <a:rPr lang="en-US" dirty="0"/>
              <a:t>RIPE </a:t>
            </a:r>
            <a:r>
              <a:rPr lang="en-US" dirty="0" smtClean="0"/>
              <a:t>Days…</a:t>
            </a:r>
          </a:p>
          <a:p>
            <a:pPr eaLnBrk="1" hangingPunct="1"/>
            <a:r>
              <a:rPr lang="en-US" dirty="0"/>
              <a:t>Working with WG Chairmen</a:t>
            </a:r>
          </a:p>
          <a:p>
            <a:pPr eaLnBrk="1" hangingPunct="1"/>
            <a:r>
              <a:rPr lang="en-US" dirty="0"/>
              <a:t>Membership Survey</a:t>
            </a:r>
            <a:r>
              <a:rPr lang="en-US" dirty="0" smtClean="0"/>
              <a:t> to be launched on Friday</a:t>
            </a:r>
          </a:p>
          <a:p>
            <a:pPr marL="749746" lvl="1" eaLnBrk="1" hangingPunct="1"/>
            <a:r>
              <a:rPr lang="en-US" dirty="0"/>
              <a:t>Your participation is crucial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167920-4F69-B14B-AFE9-79513A9112E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3971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83974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 smtClean="0"/>
              <a:t>The Future	</a:t>
            </a:r>
          </a:p>
        </p:txBody>
      </p:sp>
      <p:sp>
        <p:nvSpPr>
          <p:cNvPr id="839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029200"/>
          </a:xfrm>
        </p:spPr>
        <p:txBody>
          <a:bodyPr rIns="131839"/>
          <a:lstStyle/>
          <a:p>
            <a:pPr eaLnBrk="1" hangingPunct="1"/>
            <a:r>
              <a:rPr lang="en-US" dirty="0" smtClean="0"/>
              <a:t>Allocations ↘, Registrations ↗</a:t>
            </a:r>
          </a:p>
          <a:p>
            <a:pPr eaLnBrk="1" hangingPunct="1"/>
            <a:r>
              <a:rPr lang="en-US" dirty="0" smtClean="0"/>
              <a:t>Services for “Community”</a:t>
            </a:r>
          </a:p>
          <a:p>
            <a:pPr lvl="1" eaLnBrk="1" hangingPunct="1"/>
            <a:r>
              <a:rPr lang="en-US" dirty="0" smtClean="0"/>
              <a:t>Community of Internet Operators</a:t>
            </a:r>
          </a:p>
          <a:p>
            <a:pPr lvl="1" eaLnBrk="1" hangingPunct="1"/>
            <a:r>
              <a:rPr lang="en-US" dirty="0" smtClean="0"/>
              <a:t>The Internet at Large</a:t>
            </a:r>
          </a:p>
          <a:p>
            <a:pPr eaLnBrk="1" hangingPunct="1"/>
            <a:r>
              <a:rPr lang="en-US" dirty="0" smtClean="0"/>
              <a:t>Welcome home holders of legacy space</a:t>
            </a:r>
          </a:p>
          <a:p>
            <a:pPr eaLnBrk="1" hangingPunct="1"/>
            <a:r>
              <a:rPr lang="en-US" dirty="0" smtClean="0"/>
              <a:t>All users of RIPE NCC services should be members</a:t>
            </a:r>
          </a:p>
          <a:p>
            <a:pPr lvl="1" eaLnBrk="1" hangingPunct="1"/>
            <a:r>
              <a:rPr lang="en-US" dirty="0" smtClean="0"/>
              <a:t>Fair distribution of cost </a:t>
            </a:r>
          </a:p>
          <a:p>
            <a:pPr eaLnBrk="1" hangingPunct="1"/>
            <a:r>
              <a:rPr lang="en-US" dirty="0" smtClean="0"/>
              <a:t>Reviewing Charging Scheme, must be…</a:t>
            </a:r>
          </a:p>
          <a:p>
            <a:pPr lvl="1" eaLnBrk="1" hangingPunct="1"/>
            <a:r>
              <a:rPr lang="en-US" dirty="0" smtClean="0"/>
              <a:t>Fair</a:t>
            </a:r>
          </a:p>
          <a:p>
            <a:pPr lvl="1" eaLnBrk="1" hangingPunct="1"/>
            <a:r>
              <a:rPr lang="en-US" dirty="0" smtClean="0"/>
              <a:t>Predictable</a:t>
            </a:r>
          </a:p>
          <a:p>
            <a:pPr lvl="1" eaLnBrk="1" hangingPunct="1"/>
            <a:r>
              <a:rPr lang="en-US" dirty="0" smtClean="0"/>
              <a:t>Ensuring Stability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167920-4F69-B14B-AFE9-79513A9112E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3971" name="Line 1"/>
          <p:cNvSpPr>
            <a:spLocks noChangeShapeType="1"/>
          </p:cNvSpPr>
          <p:nvPr/>
        </p:nvSpPr>
        <p:spPr bwMode="auto">
          <a:xfrm>
            <a:off x="8718550" y="624205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Line 2"/>
          <p:cNvSpPr>
            <a:spLocks noChangeShapeType="1"/>
          </p:cNvSpPr>
          <p:nvPr/>
        </p:nvSpPr>
        <p:spPr bwMode="auto">
          <a:xfrm>
            <a:off x="549305" y="873125"/>
            <a:ext cx="8594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1" y="6192840"/>
            <a:ext cx="1295400" cy="56673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83974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1839"/>
          <a:lstStyle/>
          <a:p>
            <a:pPr indent="0" eaLnBrk="1" hangingPunct="1"/>
            <a:r>
              <a:rPr lang="en-US" dirty="0" smtClean="0"/>
              <a:t>Roadmap “New Charging Scheme”</a:t>
            </a:r>
          </a:p>
        </p:txBody>
      </p:sp>
      <p:sp>
        <p:nvSpPr>
          <p:cNvPr id="839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029200"/>
          </a:xfrm>
        </p:spPr>
        <p:txBody>
          <a:bodyPr rIns="131839"/>
          <a:lstStyle/>
          <a:p>
            <a:pPr eaLnBrk="1" hangingPunct="1"/>
            <a:r>
              <a:rPr lang="en-US" dirty="0" smtClean="0"/>
              <a:t>Discussions with Executive Board</a:t>
            </a:r>
          </a:p>
          <a:p>
            <a:pPr eaLnBrk="1" hangingPunct="1"/>
            <a:r>
              <a:rPr lang="en-US" dirty="0" smtClean="0"/>
              <a:t>Indicate ideas to Members / General Meeting</a:t>
            </a:r>
          </a:p>
          <a:p>
            <a:pPr eaLnBrk="1" hangingPunct="1"/>
            <a:r>
              <a:rPr lang="en-US" dirty="0" smtClean="0"/>
              <a:t>Go to drawing table</a:t>
            </a:r>
          </a:p>
          <a:p>
            <a:pPr lvl="2" eaLnBrk="1" hangingPunct="1"/>
            <a:r>
              <a:rPr lang="en-US" dirty="0" smtClean="0"/>
              <a:t>Develop scenarios</a:t>
            </a:r>
          </a:p>
          <a:p>
            <a:pPr lvl="2" eaLnBrk="1" hangingPunct="1"/>
            <a:r>
              <a:rPr lang="en-US" dirty="0" smtClean="0"/>
              <a:t>Write up </a:t>
            </a:r>
            <a:r>
              <a:rPr lang="en-US" dirty="0" err="1" smtClean="0"/>
              <a:t>strawman</a:t>
            </a:r>
            <a:r>
              <a:rPr lang="en-US" dirty="0" smtClean="0"/>
              <a:t> &amp; publish to members</a:t>
            </a:r>
          </a:p>
          <a:p>
            <a:pPr eaLnBrk="1" hangingPunct="1"/>
            <a:r>
              <a:rPr lang="en-US" dirty="0" smtClean="0"/>
              <a:t>Collect feedback from discussions</a:t>
            </a:r>
          </a:p>
          <a:p>
            <a:pPr eaLnBrk="1" hangingPunct="1"/>
            <a:r>
              <a:rPr lang="en-US" dirty="0" smtClean="0"/>
              <a:t>Review proposal with Executive Board</a:t>
            </a:r>
          </a:p>
          <a:p>
            <a:pPr eaLnBrk="1" hangingPunct="1"/>
            <a:r>
              <a:rPr lang="en-US" dirty="0" err="1" smtClean="0"/>
              <a:t>Finalise</a:t>
            </a:r>
            <a:r>
              <a:rPr lang="en-US" dirty="0" smtClean="0"/>
              <a:t> documents for General Meeting @ RIPE 63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itle &amp; Subtitle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Title &amp; Bullet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Question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Title &amp; Subtitle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Title &amp; Bullet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?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?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?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mage with single keyword">
  <a:themeElements>
    <a:clrScheme name="">
      <a:dk1>
        <a:srgbClr val="005895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age with single keyword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Image with single keywo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copy">
  <a:themeElements>
    <a:clrScheme name="">
      <a:dk1>
        <a:srgbClr val="0035AD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2C93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275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589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235B9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1C4C7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235B9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235B9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le &amp; Bullets">
  <a:themeElements>
    <a:clrScheme name="">
      <a:dk1>
        <a:srgbClr val="235B9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1C4C7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235B9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235B90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Question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Pages>0</Pages>
  <Words>1961</Words>
  <Characters>0</Characters>
  <Application>Microsoft Macintosh PowerPoint</Application>
  <PresentationFormat>On-screen Show (4:3)</PresentationFormat>
  <Lines>0</Lines>
  <Paragraphs>406</Paragraphs>
  <Slides>55</Slides>
  <Notes>4</Notes>
  <HiddenSlides>2</HiddenSlides>
  <MMClips>1</MMClips>
  <ScaleCrop>false</ScaleCrop>
  <HeadingPairs>
    <vt:vector size="4" baseType="variant">
      <vt:variant>
        <vt:lpstr>Design Template</vt:lpstr>
      </vt:variant>
      <vt:variant>
        <vt:i4>14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Title Slide</vt:lpstr>
      <vt:lpstr>Title &amp; Bullets</vt:lpstr>
      <vt:lpstr>Questions?</vt:lpstr>
      <vt:lpstr>Blank</vt:lpstr>
      <vt:lpstr>Image with single keyword</vt:lpstr>
      <vt:lpstr>Title &amp; Bullets copy</vt:lpstr>
      <vt:lpstr>Title &amp; Subtitle</vt:lpstr>
      <vt:lpstr>1_Title &amp; Bullets</vt:lpstr>
      <vt:lpstr>Questions</vt:lpstr>
      <vt:lpstr>2_Title &amp; Subtitle</vt:lpstr>
      <vt:lpstr>3_Title &amp; Bullets</vt:lpstr>
      <vt:lpstr>1_Questions</vt:lpstr>
      <vt:lpstr>3_Title &amp; Subtitle</vt:lpstr>
      <vt:lpstr>4_Title &amp; Bullets</vt:lpstr>
      <vt:lpstr>Update from the RIPE NCC</vt:lpstr>
      <vt:lpstr>We are here to serve you</vt:lpstr>
      <vt:lpstr>Activities (on a neutral &amp; impartial platform)</vt:lpstr>
      <vt:lpstr>Key People</vt:lpstr>
      <vt:lpstr>Future and Strategy</vt:lpstr>
      <vt:lpstr>Three Strategic Pillars</vt:lpstr>
      <vt:lpstr>Current Developments</vt:lpstr>
      <vt:lpstr>The Future </vt:lpstr>
      <vt:lpstr>Roadmap “New Charging Scheme”</vt:lpstr>
      <vt:lpstr>Slide 10</vt:lpstr>
      <vt:lpstr>Member Services</vt:lpstr>
      <vt:lpstr>Three focus points</vt:lpstr>
      <vt:lpstr>Slide 13</vt:lpstr>
      <vt:lpstr>Transparency and Procedures</vt:lpstr>
      <vt:lpstr>Transparency and Procedures (2)</vt:lpstr>
      <vt:lpstr>Transparency and Procedures (3)</vt:lpstr>
      <vt:lpstr>Slide 17</vt:lpstr>
      <vt:lpstr>Evolution of Services</vt:lpstr>
      <vt:lpstr>Evolution of Services (2)</vt:lpstr>
      <vt:lpstr>Evolution of Services (3)</vt:lpstr>
      <vt:lpstr>Evolution of Services (4)</vt:lpstr>
      <vt:lpstr>The Problem</vt:lpstr>
      <vt:lpstr>Solution</vt:lpstr>
      <vt:lpstr>Everybody Benefits</vt:lpstr>
      <vt:lpstr>The Way Forward</vt:lpstr>
      <vt:lpstr>Working with 3rd Parties</vt:lpstr>
      <vt:lpstr>Evolution of Services (5)</vt:lpstr>
      <vt:lpstr>Slide 28</vt:lpstr>
      <vt:lpstr>Member Interaction</vt:lpstr>
      <vt:lpstr>Member Interaction (2)</vt:lpstr>
      <vt:lpstr>Member Interaction (2)</vt:lpstr>
      <vt:lpstr>Member Interaction (3)</vt:lpstr>
      <vt:lpstr>Member Interaction (3)</vt:lpstr>
      <vt:lpstr>RIPE NCC Mobile Pilot</vt:lpstr>
      <vt:lpstr>Slide 35</vt:lpstr>
      <vt:lpstr>Support department Update  Finance, Admin, Facilities, Legal, Info Security and IT</vt:lpstr>
      <vt:lpstr>Finance &amp; admin update 2011</vt:lpstr>
      <vt:lpstr>Legal update</vt:lpstr>
      <vt:lpstr>IT Infrastructure &amp; Information Security </vt:lpstr>
      <vt:lpstr>Science, Data, DNS</vt:lpstr>
      <vt:lpstr>RIPE ATLAS</vt:lpstr>
      <vt:lpstr>RIPE ATLAS</vt:lpstr>
      <vt:lpstr>RIPEstat</vt:lpstr>
      <vt:lpstr>RIPEstat</vt:lpstr>
      <vt:lpstr>RIPEstat</vt:lpstr>
      <vt:lpstr>RIPE TTM Future</vt:lpstr>
      <vt:lpstr>Slide 47</vt:lpstr>
      <vt:lpstr>External Relations &amp; Communications</vt:lpstr>
      <vt:lpstr>Outreach Goals</vt:lpstr>
      <vt:lpstr>Why?</vt:lpstr>
      <vt:lpstr>RIPE NCC Outreach Activities</vt:lpstr>
      <vt:lpstr>Recent Activities</vt:lpstr>
      <vt:lpstr>How?</vt:lpstr>
      <vt:lpstr>Survey Time!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Ripe NCC</dc:creator>
  <cp:keywords/>
  <dc:description/>
  <cp:lastModifiedBy>Axel Pawlik</cp:lastModifiedBy>
  <cp:revision>44</cp:revision>
  <dcterms:created xsi:type="dcterms:W3CDTF">2011-05-04T12:37:11Z</dcterms:created>
  <dcterms:modified xsi:type="dcterms:W3CDTF">2011-05-04T13:04:43Z</dcterms:modified>
</cp:coreProperties>
</file>