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303" r:id="rId5"/>
    <p:sldId id="305" r:id="rId6"/>
    <p:sldId id="306" r:id="rId7"/>
    <p:sldId id="307" r:id="rId8"/>
    <p:sldId id="309" r:id="rId9"/>
    <p:sldId id="310" r:id="rId10"/>
    <p:sldId id="311" r:id="rId11"/>
    <p:sldId id="308" r:id="rId12"/>
    <p:sldId id="312" r:id="rId13"/>
    <p:sldId id="313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357849" cy="365125"/>
          </a:xfrm>
          <a:prstGeom prst="rect">
            <a:avLst/>
          </a:prstGeom>
        </p:spPr>
        <p:txBody>
          <a:bodyPr/>
          <a:lstStyle/>
          <a:p>
            <a:fld id="{48F30C00-36FE-E64D-901C-58C029CBBF6D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357849" cy="365125"/>
          </a:xfrm>
          <a:prstGeom prst="rect">
            <a:avLst/>
          </a:prstGeom>
        </p:spPr>
        <p:txBody>
          <a:bodyPr/>
          <a:lstStyle/>
          <a:p>
            <a:fld id="{48F30C00-36FE-E64D-901C-58C029CBBF6D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357849" cy="365125"/>
          </a:xfrm>
          <a:prstGeom prst="rect">
            <a:avLst/>
          </a:prstGeom>
        </p:spPr>
        <p:txBody>
          <a:bodyPr/>
          <a:lstStyle/>
          <a:p>
            <a:fld id="{48F30C00-36FE-E64D-901C-58C029CBBF6D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357849" cy="365125"/>
          </a:xfrm>
          <a:prstGeom prst="rect">
            <a:avLst/>
          </a:prstGeom>
        </p:spPr>
        <p:txBody>
          <a:bodyPr/>
          <a:lstStyle/>
          <a:p>
            <a:fld id="{48F30C00-36FE-E64D-901C-58C029CBBF6D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357849" cy="365125"/>
          </a:xfrm>
          <a:prstGeom prst="rect">
            <a:avLst/>
          </a:prstGeom>
        </p:spPr>
        <p:txBody>
          <a:bodyPr/>
          <a:lstStyle/>
          <a:p>
            <a:fld id="{48F30C00-36FE-E64D-901C-58C029CBBF6D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357849" cy="365125"/>
          </a:xfrm>
          <a:prstGeom prst="rect">
            <a:avLst/>
          </a:prstGeom>
        </p:spPr>
        <p:txBody>
          <a:bodyPr/>
          <a:lstStyle/>
          <a:p>
            <a:fld id="{48F30C00-36FE-E64D-901C-58C029CBBF6D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357849" cy="365125"/>
          </a:xfrm>
          <a:prstGeom prst="rect">
            <a:avLst/>
          </a:prstGeom>
        </p:spPr>
        <p:txBody>
          <a:bodyPr/>
          <a:lstStyle/>
          <a:p>
            <a:fld id="{48F30C00-36FE-E64D-901C-58C029CBBF6D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357849" cy="365125"/>
          </a:xfrm>
          <a:prstGeom prst="rect">
            <a:avLst/>
          </a:prstGeom>
        </p:spPr>
        <p:txBody>
          <a:bodyPr/>
          <a:lstStyle/>
          <a:p>
            <a:fld id="{48F30C00-36FE-E64D-901C-58C029CBBF6D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357849" cy="365125"/>
          </a:xfrm>
          <a:prstGeom prst="rect">
            <a:avLst/>
          </a:prstGeom>
        </p:spPr>
        <p:txBody>
          <a:bodyPr/>
          <a:lstStyle/>
          <a:p>
            <a:fld id="{48F30C00-36FE-E64D-901C-58C029CBBF6D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357849" cy="365125"/>
          </a:xfrm>
          <a:prstGeom prst="rect">
            <a:avLst/>
          </a:prstGeom>
        </p:spPr>
        <p:txBody>
          <a:bodyPr/>
          <a:lstStyle/>
          <a:p>
            <a:fld id="{48F30C00-36FE-E64D-901C-58C029CBBF6D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357849" cy="365125"/>
          </a:xfrm>
          <a:prstGeom prst="rect">
            <a:avLst/>
          </a:prstGeom>
        </p:spPr>
        <p:txBody>
          <a:bodyPr/>
          <a:lstStyle/>
          <a:p>
            <a:fld id="{48F30C00-36FE-E64D-901C-58C029CBBF6D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gi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4E97-2B4B-3442-B135-BCB526D7C91E}" type="datetimeFigureOut">
              <a:rPr lang="en-US" smtClean="0"/>
              <a:pPr/>
              <a:t>5/1/11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26C7D-1C87-AA4C-AAC2-77EE9EEBA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0288"/>
            <a:ext cx="9144000" cy="7318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8642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414156"/>
            <a:ext cx="9144000" cy="47120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16000" tIns="140400" rIns="216000" bIns="14040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7375" y="6356350"/>
            <a:ext cx="3772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4002" y="6356350"/>
            <a:ext cx="5427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8C9CA-39B8-9A4B-B874-959CD7F19B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8575" y="874713"/>
            <a:ext cx="82073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76430" y="877888"/>
            <a:ext cx="82073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269875" y="6356350"/>
            <a:ext cx="28575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Tahoma"/>
                <a:cs typeface="Tahoma"/>
              </a:rPr>
              <a:t>Jan </a:t>
            </a:r>
            <a:r>
              <a:rPr lang="en-US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Tahoma"/>
                <a:cs typeface="Tahoma"/>
              </a:rPr>
              <a:t>Žorž</a:t>
            </a:r>
            <a:r>
              <a:rPr lang="en-US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Tahoma"/>
                <a:cs typeface="Tahoma"/>
              </a:rPr>
              <a:t> &lt;jan@go6.si&gt;</a:t>
            </a:r>
            <a:r>
              <a:rPr lang="en-US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Tahoma"/>
                <a:cs typeface="Tahoma"/>
              </a:rPr>
              <a:t>   </a:t>
            </a:r>
            <a:endParaRPr lang="en-US" dirty="0">
              <a:ln>
                <a:noFill/>
              </a:ln>
              <a:solidFill>
                <a:schemeClr val="bg1">
                  <a:lumMod val="85000"/>
                </a:schemeClr>
              </a:solidFill>
              <a:latin typeface="Tahoma"/>
              <a:cs typeface="Tahom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000" kern="1200">
          <a:solidFill>
            <a:srgbClr val="FF0000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Arial"/>
        <a:buChar char="•"/>
        <a:defRPr sz="3200" kern="1200">
          <a:solidFill>
            <a:schemeClr val="tx1"/>
          </a:solidFill>
          <a:latin typeface="Tahom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ahom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aho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ahom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ahom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DSMIP6-TLS in emergency response</a:t>
            </a:r>
          </a:p>
          <a:p>
            <a:pPr algn="ctr">
              <a:buNone/>
            </a:pPr>
            <a:r>
              <a:rPr lang="en-US" dirty="0" smtClean="0"/>
              <a:t>and public safety teams</a:t>
            </a:r>
          </a:p>
          <a:p>
            <a:pPr algn="ctr">
              <a:buNone/>
            </a:pPr>
            <a:r>
              <a:rPr lang="en-US" dirty="0" smtClean="0"/>
              <a:t>or</a:t>
            </a:r>
          </a:p>
          <a:p>
            <a:pPr algn="ctr">
              <a:buNone/>
            </a:pPr>
            <a:r>
              <a:rPr lang="en-US" i="1" dirty="0" smtClean="0"/>
              <a:t>IPv6 </a:t>
            </a:r>
            <a:r>
              <a:rPr lang="en-US" i="1" dirty="0"/>
              <a:t>enabled self organizing systems for emergency response environments</a:t>
            </a:r>
            <a:endParaRPr lang="sl-SI" i="1" dirty="0"/>
          </a:p>
          <a:p>
            <a:pPr algn="ctr">
              <a:buNone/>
            </a:pPr>
            <a:endParaRPr lang="en-US" dirty="0" smtClean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919" y="1414157"/>
            <a:ext cx="3711710" cy="218783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2" descr="Ministrstvo za visoko šolstvo, znanost in tehnologijo | Vlada Republike Sloveni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270" y="245824"/>
            <a:ext cx="4418896" cy="933303"/>
          </a:xfrm>
          <a:prstGeom prst="rect">
            <a:avLst/>
          </a:prstGeom>
          <a:noFill/>
        </p:spPr>
      </p:pic>
      <p:pic>
        <p:nvPicPr>
          <p:cNvPr id="2" name="Picture 1" descr="screen-capture-1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324" y="104104"/>
            <a:ext cx="2273154" cy="1178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Intended outcome…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experimental deployment proposal needs IPv6 enabled in the whole transport path</a:t>
            </a:r>
            <a:r>
              <a:rPr lang="sl-SI" dirty="0"/>
              <a:t>. T</a:t>
            </a:r>
            <a:r>
              <a:rPr lang="en-US" dirty="0"/>
              <a:t>hat means different parts of governmental network and infrastructure. This way we are encouraging the IPv6 implementation also in other parts of government and public infrastructure</a:t>
            </a:r>
            <a:endParaRPr lang="sl-S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3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Intended outcome…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Outcome </a:t>
            </a:r>
            <a:r>
              <a:rPr lang="en-US" dirty="0"/>
              <a:t>of this experimental deployment can be further extended to enhance the mobility of employees of ministries and government in the future, giving them the same working environment wherever they are (</a:t>
            </a:r>
            <a:r>
              <a:rPr lang="sl-SI" dirty="0"/>
              <a:t>e.g. </a:t>
            </a:r>
            <a:r>
              <a:rPr lang="en-US" dirty="0"/>
              <a:t>mobile office).</a:t>
            </a:r>
            <a:endParaRPr lang="sl-S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57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Intended outcome…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experiment will be used as showcase to derive best practices, guidelines, methodologies and toolkits for the migration from IPv4 to IPv6. </a:t>
            </a:r>
            <a:endParaRPr lang="sl-S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Go6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Q&amp;A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Politics, marketing and all about EC IPv6 pilots and experiments call – 1 minute</a:t>
            </a:r>
          </a:p>
          <a:p>
            <a:r>
              <a:rPr lang="en-US" dirty="0" smtClean="0"/>
              <a:t>What we really want to do – 19 minutes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CIP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3M EUR of funding for IPv6 pilots and experiments in member states, 50% funded</a:t>
            </a:r>
          </a:p>
          <a:p>
            <a:r>
              <a:rPr lang="en-US" dirty="0" smtClean="0"/>
              <a:t>5 experiments</a:t>
            </a:r>
          </a:p>
          <a:p>
            <a:r>
              <a:rPr lang="en-US" dirty="0" smtClean="0"/>
              <a:t>At least 1 cross-border</a:t>
            </a:r>
          </a:p>
          <a:p>
            <a:r>
              <a:rPr lang="en-US" dirty="0" smtClean="0"/>
              <a:t>Must be real IPv6 deployment, not papers and research</a:t>
            </a:r>
          </a:p>
          <a:p>
            <a:r>
              <a:rPr lang="en-US" dirty="0" smtClean="0"/>
              <a:t>…otherwise I would not be standing here talking about this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9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and nice IPv6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FF0000"/>
              </a:buClr>
              <a:buFont typeface="Arial"/>
              <a:buChar char="•"/>
            </a:pPr>
            <a:r>
              <a:rPr lang="sl-SI" dirty="0"/>
              <a:t>S</a:t>
            </a:r>
            <a:r>
              <a:rPr lang="en-US" dirty="0" err="1"/>
              <a:t>eamless</a:t>
            </a:r>
            <a:r>
              <a:rPr lang="en-US" dirty="0"/>
              <a:t> connectivity from targeted/affected areas across heterogeneous technologies (e.g. GPRS/UMTS, Satellite, TETRA, ruggedized COTS - </a:t>
            </a:r>
            <a:r>
              <a:rPr lang="en-US" dirty="0" err="1"/>
              <a:t>WiFi</a:t>
            </a:r>
            <a:r>
              <a:rPr lang="en-US" dirty="0"/>
              <a:t>) and cross border and public </a:t>
            </a:r>
            <a:endParaRPr lang="sl-SI" dirty="0"/>
          </a:p>
          <a:p>
            <a:pPr marL="342900" lvl="1" indent="-342900">
              <a:buClr>
                <a:srgbClr val="FF0000"/>
              </a:buClr>
              <a:buFont typeface="Arial"/>
              <a:buChar char="•"/>
            </a:pPr>
            <a:r>
              <a:rPr lang="sl-SI" dirty="0"/>
              <a:t>A</a:t>
            </a:r>
            <a:r>
              <a:rPr lang="en-US" dirty="0" err="1"/>
              <a:t>utomatic</a:t>
            </a:r>
            <a:r>
              <a:rPr lang="en-US" dirty="0"/>
              <a:t> network/system planning and deployment</a:t>
            </a:r>
          </a:p>
          <a:p>
            <a:pPr marL="342900" lvl="1" indent="-342900">
              <a:buClr>
                <a:srgbClr val="FF0000"/>
              </a:buClr>
              <a:buFont typeface="Arial"/>
              <a:buChar char="•"/>
            </a:pPr>
            <a:r>
              <a:rPr lang="sl-SI" dirty="0"/>
              <a:t>N</a:t>
            </a:r>
            <a:r>
              <a:rPr lang="en-US" dirty="0"/>
              <a:t>ode and host auto configuration, self organizing and healing network features</a:t>
            </a:r>
          </a:p>
          <a:p>
            <a:pPr marL="342900" lvl="1" indent="-342900">
              <a:buClr>
                <a:srgbClr val="FF0000"/>
              </a:buClr>
              <a:buFont typeface="Arial"/>
              <a:buChar char="•"/>
            </a:pPr>
            <a:r>
              <a:rPr lang="sl-SI" dirty="0"/>
              <a:t>S</a:t>
            </a:r>
            <a:r>
              <a:rPr lang="en-US" dirty="0" err="1"/>
              <a:t>ecure</a:t>
            </a:r>
            <a:r>
              <a:rPr lang="en-US" dirty="0"/>
              <a:t> and </a:t>
            </a:r>
            <a:r>
              <a:rPr lang="en-US" dirty="0" err="1"/>
              <a:t>QoS</a:t>
            </a:r>
            <a:r>
              <a:rPr lang="en-US" dirty="0"/>
              <a:t> enabled transmission of data, voice and multimedia rich services supported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7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so obvious IPv6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FF0000"/>
              </a:buClr>
              <a:buFont typeface="Arial"/>
              <a:buChar char="•"/>
            </a:pPr>
            <a:endParaRPr lang="sl-SI" dirty="0" smtClean="0"/>
          </a:p>
          <a:p>
            <a:pPr marL="0" lvl="1" indent="0">
              <a:buClr>
                <a:srgbClr val="FF0000"/>
              </a:buClr>
              <a:buNone/>
            </a:pPr>
            <a:endParaRPr lang="sl-SI" dirty="0" smtClean="0"/>
          </a:p>
          <a:p>
            <a:pPr marL="342900" lvl="1" indent="-342900">
              <a:buClr>
                <a:srgbClr val="FF0000"/>
              </a:buClr>
              <a:buFont typeface="Arial"/>
              <a:buChar char="•"/>
            </a:pPr>
            <a:r>
              <a:rPr lang="sl-SI" sz="4000" dirty="0" smtClean="0"/>
              <a:t>O</a:t>
            </a:r>
            <a:r>
              <a:rPr lang="en-US" sz="4000" dirty="0" err="1" smtClean="0"/>
              <a:t>verlay</a:t>
            </a:r>
            <a:r>
              <a:rPr lang="en-US" sz="4000" dirty="0" smtClean="0"/>
              <a:t> </a:t>
            </a:r>
            <a:r>
              <a:rPr lang="en-US" sz="4000" dirty="0"/>
              <a:t>network for data transport and service functionalities will be done on </a:t>
            </a:r>
            <a:r>
              <a:rPr lang="en-US" sz="4000" dirty="0" smtClean="0"/>
              <a:t>DSMIP6-TLS </a:t>
            </a:r>
            <a:r>
              <a:rPr lang="en-US" sz="4000" dirty="0"/>
              <a:t>(dual stack mobile </a:t>
            </a:r>
            <a:r>
              <a:rPr lang="en-US" sz="4000" dirty="0" smtClean="0"/>
              <a:t>IPv6 secured with TLS)</a:t>
            </a:r>
            <a:endParaRPr lang="sl-SI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8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0336" y="1554"/>
            <a:ext cx="6333664" cy="6863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 bwMode="auto">
          <a:xfrm>
            <a:off x="5285861" y="540614"/>
            <a:ext cx="952696" cy="5183370"/>
          </a:xfrm>
          <a:custGeom>
            <a:avLst/>
            <a:gdLst>
              <a:gd name="connsiteX0" fmla="*/ 198967 w 774701"/>
              <a:gd name="connsiteY0" fmla="*/ 0 h 4250267"/>
              <a:gd name="connsiteX1" fmla="*/ 148167 w 774701"/>
              <a:gd name="connsiteY1" fmla="*/ 1244600 h 4250267"/>
              <a:gd name="connsiteX2" fmla="*/ 21167 w 774701"/>
              <a:gd name="connsiteY2" fmla="*/ 1888067 h 4250267"/>
              <a:gd name="connsiteX3" fmla="*/ 275167 w 774701"/>
              <a:gd name="connsiteY3" fmla="*/ 2819400 h 4250267"/>
              <a:gd name="connsiteX4" fmla="*/ 232834 w 774701"/>
              <a:gd name="connsiteY4" fmla="*/ 3505200 h 4250267"/>
              <a:gd name="connsiteX5" fmla="*/ 774701 w 774701"/>
              <a:gd name="connsiteY5" fmla="*/ 4250267 h 425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701" h="4250267">
                <a:moveTo>
                  <a:pt x="198967" y="0"/>
                </a:moveTo>
                <a:cubicBezTo>
                  <a:pt x="188383" y="464961"/>
                  <a:pt x="177800" y="929922"/>
                  <a:pt x="148167" y="1244600"/>
                </a:cubicBezTo>
                <a:cubicBezTo>
                  <a:pt x="118534" y="1559278"/>
                  <a:pt x="0" y="1625600"/>
                  <a:pt x="21167" y="1888067"/>
                </a:cubicBezTo>
                <a:cubicBezTo>
                  <a:pt x="42334" y="2150534"/>
                  <a:pt x="239889" y="2549878"/>
                  <a:pt x="275167" y="2819400"/>
                </a:cubicBezTo>
                <a:cubicBezTo>
                  <a:pt x="310445" y="3088922"/>
                  <a:pt x="149578" y="3266722"/>
                  <a:pt x="232834" y="3505200"/>
                </a:cubicBezTo>
                <a:cubicBezTo>
                  <a:pt x="316090" y="3743678"/>
                  <a:pt x="545395" y="3996972"/>
                  <a:pt x="774701" y="4250267"/>
                </a:cubicBezTo>
              </a:path>
            </a:pathLst>
          </a:custGeom>
          <a:noFill/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82550" tIns="41275" rIns="82550" bIns="4127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 rot="178112">
            <a:off x="5265760" y="576618"/>
            <a:ext cx="2498870" cy="5076615"/>
          </a:xfrm>
          <a:custGeom>
            <a:avLst/>
            <a:gdLst>
              <a:gd name="connsiteX0" fmla="*/ 28222 w 2032000"/>
              <a:gd name="connsiteY0" fmla="*/ 0 h 4318000"/>
              <a:gd name="connsiteX1" fmla="*/ 62089 w 2032000"/>
              <a:gd name="connsiteY1" fmla="*/ 795867 h 4318000"/>
              <a:gd name="connsiteX2" fmla="*/ 189089 w 2032000"/>
              <a:gd name="connsiteY2" fmla="*/ 1083734 h 4318000"/>
              <a:gd name="connsiteX3" fmla="*/ 1196622 w 2032000"/>
              <a:gd name="connsiteY3" fmla="*/ 1549400 h 4318000"/>
              <a:gd name="connsiteX4" fmla="*/ 2009422 w 2032000"/>
              <a:gd name="connsiteY4" fmla="*/ 2489200 h 4318000"/>
              <a:gd name="connsiteX5" fmla="*/ 1332089 w 2032000"/>
              <a:gd name="connsiteY5" fmla="*/ 4318000 h 431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000" h="4318000">
                <a:moveTo>
                  <a:pt x="28222" y="0"/>
                </a:moveTo>
                <a:cubicBezTo>
                  <a:pt x="31750" y="307622"/>
                  <a:pt x="35278" y="615245"/>
                  <a:pt x="62089" y="795867"/>
                </a:cubicBezTo>
                <a:cubicBezTo>
                  <a:pt x="88900" y="976489"/>
                  <a:pt x="0" y="958145"/>
                  <a:pt x="189089" y="1083734"/>
                </a:cubicBezTo>
                <a:cubicBezTo>
                  <a:pt x="378178" y="1209323"/>
                  <a:pt x="893233" y="1315156"/>
                  <a:pt x="1196622" y="1549400"/>
                </a:cubicBezTo>
                <a:cubicBezTo>
                  <a:pt x="1500011" y="1783644"/>
                  <a:pt x="1986844" y="2027767"/>
                  <a:pt x="2009422" y="2489200"/>
                </a:cubicBezTo>
                <a:cubicBezTo>
                  <a:pt x="2032000" y="2950633"/>
                  <a:pt x="1682044" y="3634316"/>
                  <a:pt x="1332089" y="4318000"/>
                </a:cubicBezTo>
              </a:path>
            </a:pathLst>
          </a:custGeom>
          <a:noFill/>
          <a:ln w="317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82550" tIns="41275" rIns="82550" bIns="4127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6159" y="4718873"/>
            <a:ext cx="1171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dirty="0" smtClean="0">
                <a:solidFill>
                  <a:srgbClr val="FF0000"/>
                </a:solidFill>
              </a:rPr>
              <a:t>DSMIPv6</a:t>
            </a:r>
            <a:endParaRPr lang="sl-SI" sz="1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4711" y="1998840"/>
            <a:ext cx="24356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2"/>
                </a:solidFill>
              </a:rPr>
              <a:t>High system level view</a:t>
            </a:r>
            <a:endParaRPr lang="en-US" sz="4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51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DSMIP6-TLS current deployment in </a:t>
            </a:r>
            <a:r>
              <a:rPr lang="en-US" dirty="0" err="1" smtClean="0"/>
              <a:t>Slo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il_fi" descr="http://ha.go6.si/dsmip6-tls-setu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7764" y="737589"/>
            <a:ext cx="6591994" cy="564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817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Responder always reachable…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FF0000"/>
              </a:buClr>
              <a:buFont typeface="Arial"/>
              <a:buChar char="•"/>
            </a:pPr>
            <a:r>
              <a:rPr lang="sl-SI" dirty="0"/>
              <a:t>mobile node reachability</a:t>
            </a:r>
          </a:p>
          <a:p>
            <a:pPr lvl="1"/>
            <a:r>
              <a:rPr lang="en-US" dirty="0"/>
              <a:t>Ability to connect to mobile node from operations center (initiation of communication in both ways is possible, not only one way)</a:t>
            </a:r>
            <a:endParaRPr lang="sl-SI" sz="2400" dirty="0"/>
          </a:p>
          <a:p>
            <a:pPr lvl="1"/>
            <a:r>
              <a:rPr lang="en-US" dirty="0"/>
              <a:t>Connect to any service directly (e.g. VOIP call to SIP client, check the temperature on fireman’s clothes sensor, engage GPS on MN, send instructions and video, etc...</a:t>
            </a:r>
            <a:endParaRPr lang="sl-SI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3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matter which transport…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rgbClr val="FF0000"/>
              </a:buClr>
              <a:buNone/>
            </a:pPr>
            <a:endParaRPr lang="en-US" dirty="0"/>
          </a:p>
          <a:p>
            <a:pPr marL="342900" lvl="1" indent="-342900">
              <a:buClr>
                <a:srgbClr val="FF0000"/>
              </a:buClr>
              <a:buFont typeface="Arial"/>
              <a:buChar char="•"/>
            </a:pPr>
            <a:r>
              <a:rPr lang="en-US" dirty="0" smtClean="0"/>
              <a:t>live multimedia streaming</a:t>
            </a:r>
            <a:r>
              <a:rPr lang="sl-SI" dirty="0" smtClean="0"/>
              <a:t>, </a:t>
            </a:r>
            <a:r>
              <a:rPr lang="en-US" dirty="0" smtClean="0"/>
              <a:t>voice</a:t>
            </a:r>
            <a:r>
              <a:rPr lang="sl-SI" dirty="0" smtClean="0"/>
              <a:t>, </a:t>
            </a:r>
            <a:r>
              <a:rPr lang="en-US" dirty="0" smtClean="0"/>
              <a:t>data</a:t>
            </a:r>
            <a:r>
              <a:rPr lang="sl-SI" dirty="0" smtClean="0"/>
              <a:t>, and sensor data exchange from the field to the National Emergency Center</a:t>
            </a:r>
            <a:endParaRPr lang="en-US" dirty="0" smtClean="0"/>
          </a:p>
          <a:p>
            <a:pPr marL="342900" lvl="1" indent="-342900">
              <a:buClr>
                <a:srgbClr val="FF0000"/>
              </a:buClr>
              <a:buFont typeface="Arial"/>
              <a:buChar char="•"/>
            </a:pPr>
            <a:r>
              <a:rPr lang="en-US" dirty="0" smtClean="0"/>
              <a:t>heterogeneous </a:t>
            </a:r>
            <a:r>
              <a:rPr lang="en-US" dirty="0"/>
              <a:t>networks/technologies</a:t>
            </a:r>
            <a:endParaRPr lang="sl-SI" dirty="0"/>
          </a:p>
          <a:p>
            <a:pPr lvl="2"/>
            <a:r>
              <a:rPr lang="en-US" dirty="0"/>
              <a:t>commercial (e.g. GPRS/UMTS/HSPA)</a:t>
            </a:r>
            <a:endParaRPr lang="sl-SI" dirty="0"/>
          </a:p>
          <a:p>
            <a:pPr lvl="2"/>
            <a:r>
              <a:rPr lang="en-US" dirty="0"/>
              <a:t>professional (e.g. TETRA SYSTEM, Satellite)</a:t>
            </a:r>
            <a:endParaRPr lang="sl-SI" dirty="0"/>
          </a:p>
          <a:p>
            <a:pPr lvl="2"/>
            <a:r>
              <a:rPr lang="en-US" dirty="0" smtClean="0"/>
              <a:t>alternative ruggedized COTS networking systems (e.g. mesh enabled </a:t>
            </a:r>
            <a:r>
              <a:rPr lang="en-US" dirty="0" err="1" smtClean="0"/>
              <a:t>wifi</a:t>
            </a:r>
            <a:r>
              <a:rPr lang="en-US" dirty="0" smtClean="0"/>
              <a:t> 802.11a/g/n)</a:t>
            </a:r>
          </a:p>
        </p:txBody>
      </p:sp>
    </p:spTree>
    <p:extLst>
      <p:ext uri="{BB962C8B-B14F-4D97-AF65-F5344CB8AC3E}">
        <p14:creationId xmlns:p14="http://schemas.microsoft.com/office/powerpoint/2010/main" val="2589992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</TotalTime>
  <Words>461</Words>
  <Application>Microsoft Macintosh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 </vt:lpstr>
      <vt:lpstr>Agenda</vt:lpstr>
      <vt:lpstr>EC CIP call</vt:lpstr>
      <vt:lpstr>Obvious and nice IPv6 features</vt:lpstr>
      <vt:lpstr>Not so obvious IPv6 feature</vt:lpstr>
      <vt:lpstr> </vt:lpstr>
      <vt:lpstr>DSMIP6-TLS current deployment in Slo</vt:lpstr>
      <vt:lpstr>Responder always reachable…</vt:lpstr>
      <vt:lpstr>No matter which transport…</vt:lpstr>
      <vt:lpstr>Intended outcome…</vt:lpstr>
      <vt:lpstr>Intended outcome…</vt:lpstr>
      <vt:lpstr>Intended outcome…</vt:lpstr>
      <vt:lpstr>Go6 Q&amp;A</vt:lpstr>
    </vt:vector>
  </TitlesOfParts>
  <Company>EtherSys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Zorz</dc:creator>
  <cp:lastModifiedBy>Jan Zorz</cp:lastModifiedBy>
  <cp:revision>52</cp:revision>
  <dcterms:created xsi:type="dcterms:W3CDTF">2010-05-22T12:22:24Z</dcterms:created>
  <dcterms:modified xsi:type="dcterms:W3CDTF">2011-05-03T07:15:34Z</dcterms:modified>
</cp:coreProperties>
</file>